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451" r:id="rId3"/>
    <p:sldId id="432" r:id="rId4"/>
    <p:sldId id="434" r:id="rId5"/>
    <p:sldId id="439" r:id="rId6"/>
    <p:sldId id="433" r:id="rId7"/>
    <p:sldId id="436" r:id="rId8"/>
    <p:sldId id="416" r:id="rId9"/>
    <p:sldId id="444" r:id="rId10"/>
    <p:sldId id="453" r:id="rId11"/>
    <p:sldId id="411" r:id="rId12"/>
    <p:sldId id="412" r:id="rId13"/>
    <p:sldId id="413" r:id="rId14"/>
    <p:sldId id="415" r:id="rId15"/>
    <p:sldId id="418" r:id="rId16"/>
    <p:sldId id="454" r:id="rId17"/>
    <p:sldId id="417" r:id="rId18"/>
    <p:sldId id="456" r:id="rId19"/>
    <p:sldId id="455" r:id="rId20"/>
    <p:sldId id="414" r:id="rId21"/>
    <p:sldId id="423" r:id="rId22"/>
    <p:sldId id="424" r:id="rId23"/>
    <p:sldId id="437" r:id="rId24"/>
    <p:sldId id="441" r:id="rId25"/>
    <p:sldId id="442" r:id="rId26"/>
    <p:sldId id="443" r:id="rId27"/>
    <p:sldId id="440" r:id="rId28"/>
    <p:sldId id="422" r:id="rId29"/>
    <p:sldId id="447" r:id="rId30"/>
    <p:sldId id="326" r:id="rId31"/>
    <p:sldId id="457" r:id="rId32"/>
    <p:sldId id="448" r:id="rId33"/>
    <p:sldId id="458" r:id="rId34"/>
    <p:sldId id="459" r:id="rId35"/>
    <p:sldId id="460" r:id="rId36"/>
    <p:sldId id="461" r:id="rId37"/>
    <p:sldId id="452" r:id="rId38"/>
    <p:sldId id="392" r:id="rId39"/>
  </p:sldIdLst>
  <p:sldSz cx="9144000" cy="6858000" type="screen4x3"/>
  <p:notesSz cx="6797675" cy="9926638"/>
  <p:custShowLst>
    <p:custShow name="Προσαρμοσμένη προβολή 1" id="0">
      <p:sldLst>
        <p:sld r:id="rId2"/>
      </p:sldLst>
    </p:custShow>
  </p:custShowLst>
  <p:defaultTextStyle>
    <a:defPPr>
      <a:defRPr lang="en-US"/>
    </a:defPPr>
    <a:lvl1pPr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993366"/>
    <a:srgbClr val="006600"/>
    <a:srgbClr val="3333CC"/>
    <a:srgbClr val="008000"/>
    <a:srgbClr val="FF3300"/>
    <a:srgbClr val="FF0066"/>
    <a:srgbClr val="CC0000"/>
    <a:srgbClr val="66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44" autoAdjust="0"/>
    <p:restoredTop sz="81566" autoAdjust="0"/>
  </p:normalViewPr>
  <p:slideViewPr>
    <p:cSldViewPr>
      <p:cViewPr>
        <p:scale>
          <a:sx n="106" d="100"/>
          <a:sy n="106" d="100"/>
        </p:scale>
        <p:origin x="-444" y="-180"/>
      </p:cViewPr>
      <p:guideLst>
        <p:guide orient="horz" pos="2160"/>
        <p:guide pos="2880"/>
      </p:guideLst>
    </p:cSldViewPr>
  </p:slideViewPr>
  <p:outlineViewPr>
    <p:cViewPr>
      <p:scale>
        <a:sx n="30" d="100"/>
        <a:sy n="30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0" d="100"/>
          <a:sy n="80" d="100"/>
        </p:scale>
        <p:origin x="-2076" y="-66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8.xml"/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789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789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789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20D820A4-625E-48C7-A73E-3A394024B11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79388" y="4714875"/>
            <a:ext cx="64198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l-GR" noProof="0" dirty="0" smtClean="0"/>
          </a:p>
          <a:p>
            <a:pPr lvl="0"/>
            <a:endParaRPr lang="el-GR" noProof="0" dirty="0" smtClean="0"/>
          </a:p>
          <a:p>
            <a:pPr lvl="0"/>
            <a:endParaRPr lang="el-GR" noProof="0" dirty="0" smtClean="0"/>
          </a:p>
          <a:p>
            <a:pPr lvl="0"/>
            <a:endParaRPr lang="el-GR" noProof="0" dirty="0" smtClean="0"/>
          </a:p>
          <a:p>
            <a:pPr lvl="0"/>
            <a:endParaRPr lang="el-GR" noProof="0" dirty="0" smtClean="0"/>
          </a:p>
          <a:p>
            <a:pPr lvl="0"/>
            <a:endParaRPr lang="el-GR" noProof="0" dirty="0" smtClean="0"/>
          </a:p>
          <a:p>
            <a:pPr lvl="0"/>
            <a:endParaRPr lang="el-GR" noProof="0" dirty="0" smtClean="0"/>
          </a:p>
          <a:p>
            <a:pPr lvl="0"/>
            <a:endParaRPr lang="el-GR" noProof="0" dirty="0" smtClean="0"/>
          </a:p>
          <a:p>
            <a:pPr lvl="0"/>
            <a:endParaRPr lang="el-GR" noProof="0" dirty="0" smtClean="0"/>
          </a:p>
          <a:p>
            <a:pPr lvl="0"/>
            <a:endParaRPr lang="el-GR" noProof="0" dirty="0" smtClean="0"/>
          </a:p>
          <a:p>
            <a:pPr lvl="0"/>
            <a:endParaRPr lang="el-GR" noProof="0" dirty="0" smtClean="0"/>
          </a:p>
          <a:p>
            <a:pPr lvl="0"/>
            <a:endParaRPr lang="el-GR" noProof="0" dirty="0" smtClean="0"/>
          </a:p>
          <a:p>
            <a:pPr lvl="0"/>
            <a:endParaRPr lang="el-GR" noProof="0" dirty="0" smtClean="0"/>
          </a:p>
          <a:p>
            <a:pPr lvl="0"/>
            <a:endParaRPr lang="el-GR" noProof="0" dirty="0" smtClean="0"/>
          </a:p>
          <a:p>
            <a:pPr lvl="0"/>
            <a:endParaRPr lang="el-GR" noProof="0" dirty="0" smtClean="0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A085F396-7D4F-46C4-B4E2-1DEBAB78067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graphicFrame>
        <p:nvGraphicFramePr>
          <p:cNvPr id="8" name="7 - Πίνακας"/>
          <p:cNvGraphicFramePr>
            <a:graphicFrameLocks noGrp="1"/>
          </p:cNvGraphicFramePr>
          <p:nvPr/>
        </p:nvGraphicFramePr>
        <p:xfrm>
          <a:off x="303213" y="4891088"/>
          <a:ext cx="6264275" cy="4248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4696"/>
              </a:tblGrid>
              <a:tr h="531059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1059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1059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1059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1059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1059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1059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1059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just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just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just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just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77800" y="4714875"/>
            <a:ext cx="6442075" cy="4632325"/>
          </a:xfrm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4714875"/>
            <a:ext cx="6442075" cy="4632325"/>
          </a:xfrm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z="18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Ημερίδα: Κεραίες Κινητής Τηλεφωνίας. Νομικό Πλαίσιο - Προβλήματα Εφαρμογής. 18-10-2007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EA958-B3BB-4D64-AF9A-94CA7CA6ED4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Ημερίδα: Κεραίες Κινητής Τηλεφωνίας. Νομικό Πλαίσιο - Προβλήματα Εφαρμογής. 18-10-2007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E29A7-7AE2-4A30-9013-92B29D9371E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Ημερίδα: Κεραίες Κινητής Τηλεφωνίας. Νομικό Πλαίσιο - Προβλήματα Εφαρμογής. 18-10-2007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6ECB5-F5FF-4C40-9907-35B63871F21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Ημερίδα: Κεραίες Κινητής Τηλεφωνίας. Νομικό Πλαίσιο - Προβλήματα Εφαρμογής. 18-10-2007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1698C-1ED5-479F-8321-ADD8E27888D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Ημερίδα: Κεραίες Κινητής Τηλεφωνίας. Νομικό Πλαίσιο - Προβλήματα Εφαρμογής. 18-10-2007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FF413-D202-4705-A9E3-1F0ADA93D3E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Ημερίδα: Κεραίες Κινητής Τηλεφωνίας. Νομικό Πλαίσιο - Προβλήματα Εφαρμογής. 18-10-2007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7C3E9-89F9-4C2A-82A5-6F052E77ED7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Ημερίδα: Κεραίες Κινητής Τηλεφωνίας. Νομικό Πλαίσιο - Προβλήματα Εφαρμογής. 18-10-2007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001E2-9351-4610-883F-1961131290C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Ημερίδα: Κεραίες Κινητής Τηλεφωνίας. Νομικό Πλαίσιο - Προβλήματα Εφαρμογής. 18-10-2007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1B305-0F09-4419-A470-2B31244D6EA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Ημερίδα: Κεραίες Κινητής Τηλεφωνίας. Νομικό Πλαίσιο - Προβλήματα Εφαρμογής. 18-10-2007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ADE84-AE74-4636-9EC3-51F31D299BF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Ημερίδα: Κεραίες Κινητής Τηλεφωνίας. Νομικό Πλαίσιο - Προβλήματα Εφαρμογής. 18-10-2007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2F1CF-11A2-401D-8694-D5CC2356701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Ημερίδα: Κεραίες Κινητής Τηλεφωνίας. Νομικό Πλαίσιο - Προβλήματα Εφαρμογής. 18-10-2007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2DCDA-EFE3-47C5-A647-0491B9905D2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Ημερίδα: Κεραίες Κινητής Τηλεφωνίας. Νομικό Πλαίσιο - Προβλήματα Εφαρμογής. 18-10-2007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17235-3A66-4B80-A828-86540A7A126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4770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/>
            </a:lvl1pPr>
          </a:lstStyle>
          <a:p>
            <a:pPr>
              <a:defRPr/>
            </a:pPr>
            <a:r>
              <a:rPr lang="el-GR"/>
              <a:t>Ημερίδα: Κεραίες Κινητής Τηλεφωνίας. Νομικό Πλαίσιο - Προβλήματα Εφαρμογής. 18-10-2007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096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D088CFE0-0336-4E43-A414-922BB0C5A1E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fade/>
  </p:transition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____________Microsoft_Office_Word1.docx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14536"/>
            <a:ext cx="9144000" cy="2438400"/>
          </a:xfrm>
        </p:spPr>
        <p:txBody>
          <a:bodyPr/>
          <a:lstStyle/>
          <a:p>
            <a:pPr eaLnBrk="1" hangingPunct="1">
              <a:defRPr/>
            </a:pPr>
            <a:r>
              <a:rPr lang="el-GR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Διαδικασία Περιβαλλοντικής </a:t>
            </a:r>
            <a:r>
              <a:rPr lang="el-GR" b="1" i="1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Αδειοδότησης</a:t>
            </a:r>
            <a:r>
              <a:rPr lang="el-GR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br>
              <a:rPr lang="el-GR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l-GR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Μονάδων </a:t>
            </a:r>
            <a:r>
              <a:rPr lang="el-GR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Μυδοκαλλιέργειας</a:t>
            </a:r>
            <a:endParaRPr lang="el-GR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456384"/>
            <a:ext cx="8686800" cy="3068960"/>
          </a:xfrm>
        </p:spPr>
        <p:txBody>
          <a:bodyPr/>
          <a:lstStyle/>
          <a:p>
            <a:pPr marL="190500" eaLnBrk="1" hangingPunct="1">
              <a:spcBef>
                <a:spcPct val="10000"/>
              </a:spcBef>
            </a:pPr>
            <a:r>
              <a:rPr lang="el-GR" sz="2400" b="1" i="1" dirty="0" err="1" smtClean="0">
                <a:cs typeface="Times New Roman" pitchFamily="18" charset="0"/>
              </a:rPr>
              <a:t>Καραθανάσης</a:t>
            </a:r>
            <a:r>
              <a:rPr lang="el-GR" sz="2400" b="1" i="1" dirty="0" smtClean="0">
                <a:cs typeface="Times New Roman" pitchFamily="18" charset="0"/>
              </a:rPr>
              <a:t> Σταύρος</a:t>
            </a:r>
            <a:endParaRPr lang="el-GR" sz="2400" b="1" i="1" dirty="0" smtClean="0"/>
          </a:p>
          <a:p>
            <a:pPr marL="190500" eaLnBrk="1" hangingPunct="1">
              <a:spcBef>
                <a:spcPct val="10000"/>
              </a:spcBef>
            </a:pPr>
            <a:r>
              <a:rPr lang="el-GR" sz="1800" dirty="0" smtClean="0"/>
              <a:t>Δρ. Φυσικός – </a:t>
            </a:r>
            <a:r>
              <a:rPr lang="en-US" sz="1800" dirty="0" err="1" smtClean="0"/>
              <a:t>MSc</a:t>
            </a:r>
            <a:r>
              <a:rPr lang="el-GR" sz="1800" dirty="0" smtClean="0"/>
              <a:t> στη «Φυσικής Περιβάλλοντος»</a:t>
            </a:r>
            <a:r>
              <a:rPr lang="el-GR" sz="3600" dirty="0" smtClean="0"/>
              <a:t> </a:t>
            </a:r>
          </a:p>
          <a:p>
            <a:pPr marL="190500" eaLnBrk="1" hangingPunct="1">
              <a:spcBef>
                <a:spcPct val="10000"/>
              </a:spcBef>
            </a:pPr>
            <a:r>
              <a:rPr lang="el-GR" sz="2400" b="1" dirty="0" smtClean="0">
                <a:solidFill>
                  <a:srgbClr val="0070C0"/>
                </a:solidFill>
                <a:cs typeface="Times New Roman" pitchFamily="18" charset="0"/>
              </a:rPr>
              <a:t>Αποκεντρωμένη Διοίκηση Μακεδονίας – Θράκης, </a:t>
            </a:r>
          </a:p>
          <a:p>
            <a:pPr marL="190500" eaLnBrk="1" hangingPunct="1">
              <a:spcBef>
                <a:spcPct val="10000"/>
              </a:spcBef>
            </a:pPr>
            <a:r>
              <a:rPr lang="el-GR" sz="2400" b="1" dirty="0" smtClean="0">
                <a:solidFill>
                  <a:srgbClr val="0070C0"/>
                </a:solidFill>
                <a:cs typeface="Times New Roman" pitchFamily="18" charset="0"/>
              </a:rPr>
              <a:t>Διεύθυνση Περιβάλλοντος και Χωρικού Σχεδιασμού Κεντρικής Μακεδονίας</a:t>
            </a:r>
          </a:p>
          <a:p>
            <a:pPr marL="190500" eaLnBrk="1" hangingPunct="1">
              <a:spcBef>
                <a:spcPct val="10000"/>
              </a:spcBef>
            </a:pPr>
            <a:r>
              <a:rPr lang="el-GR" sz="1600" dirty="0" err="1" smtClean="0"/>
              <a:t>Στρωμνίτσης</a:t>
            </a:r>
            <a:r>
              <a:rPr lang="el-GR" sz="1600" dirty="0" smtClean="0"/>
              <a:t> 53, 54210, Θεσσαλονίκη, </a:t>
            </a:r>
            <a:r>
              <a:rPr lang="el-GR" sz="1600" dirty="0" err="1" smtClean="0"/>
              <a:t>Τηλ</a:t>
            </a:r>
            <a:r>
              <a:rPr lang="el-GR" sz="1600" dirty="0" smtClean="0"/>
              <a:t>. 2313309261, </a:t>
            </a:r>
          </a:p>
          <a:p>
            <a:pPr marL="190500" eaLnBrk="1" hangingPunct="1">
              <a:spcBef>
                <a:spcPct val="10000"/>
              </a:spcBef>
            </a:pPr>
            <a:r>
              <a:rPr lang="en-US" sz="1600" dirty="0" smtClean="0">
                <a:solidFill>
                  <a:srgbClr val="CC0000"/>
                </a:solidFill>
              </a:rPr>
              <a:t>email</a:t>
            </a:r>
            <a:r>
              <a:rPr lang="el-GR" sz="1600" dirty="0" smtClean="0">
                <a:solidFill>
                  <a:srgbClr val="CC0000"/>
                </a:solidFill>
              </a:rPr>
              <a:t>:</a:t>
            </a:r>
            <a:r>
              <a:rPr lang="en-US" sz="1600" dirty="0" smtClean="0">
                <a:solidFill>
                  <a:srgbClr val="CC0000"/>
                </a:solidFill>
              </a:rPr>
              <a:t> dpxs-km@damt.gov.gr</a:t>
            </a:r>
            <a:endParaRPr lang="el-GR" sz="1600" dirty="0" smtClean="0">
              <a:solidFill>
                <a:srgbClr val="CC000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5" name="4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FA7C9C4-D4E5-4C27-B404-FEA71A918E79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478088"/>
            <a:ext cx="8458200" cy="4191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Τροποποιήσεις</a:t>
            </a:r>
          </a:p>
          <a:p>
            <a:pPr eaLnBrk="1" hangingPunct="1">
              <a:defRPr/>
            </a:pPr>
            <a:endParaRPr lang="el-GR" sz="2400" b="1" dirty="0" smtClean="0">
              <a:solidFill>
                <a:schemeClr val="accent6">
                  <a:lumMod val="75000"/>
                </a:schemeClr>
              </a:solidFill>
              <a:sym typeface="Wingdings" pitchFamily="2" charset="2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0" y="1844675"/>
            <a:ext cx="9053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b="1" i="1" u="sng" dirty="0"/>
              <a:t>Νόμος 4014/2011 (Φ.Ε.Κ. </a:t>
            </a:r>
            <a:r>
              <a:rPr lang="el-GR" sz="2800" b="1" i="1" u="sng" dirty="0" smtClean="0"/>
              <a:t>209Α/2011</a:t>
            </a:r>
            <a:r>
              <a:rPr lang="el-GR" sz="2800" b="1" i="1" u="sng" dirty="0"/>
              <a:t>)</a:t>
            </a:r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Βασικός </a:t>
            </a:r>
            <a:r>
              <a:rPr lang="el-GR" sz="3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Νόμος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10" name="9 - Εικόνα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955573" y="2636912"/>
          <a:ext cx="4856787" cy="3816424"/>
        </p:xfrm>
        <a:graphic>
          <a:graphicData uri="http://schemas.openxmlformats.org/presentationml/2006/ole">
            <p:oleObj spid="_x0000_s1026" name="Έγγραφο" r:id="rId5" imgW="5362078" imgH="4214391" progId="Word.Document.12">
              <p:embed/>
            </p:oleObj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02F2018-CAC9-406F-9678-89500A14E535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478088"/>
            <a:ext cx="8458200" cy="4191000"/>
          </a:xfrm>
        </p:spPr>
        <p:txBody>
          <a:bodyPr/>
          <a:lstStyle/>
          <a:p>
            <a:pPr eaLnBrk="1" hangingPunct="1">
              <a:defRPr/>
            </a:pPr>
            <a:r>
              <a:rPr lang="el-GR" sz="2800" dirty="0" smtClean="0">
                <a:solidFill>
                  <a:srgbClr val="7030A0"/>
                </a:solidFill>
              </a:rPr>
              <a:t>Κατηγορία Α</a:t>
            </a:r>
            <a:r>
              <a:rPr lang="el-GR" sz="2800" dirty="0" smtClean="0">
                <a:solidFill>
                  <a:schemeClr val="bg1">
                    <a:lumMod val="85000"/>
                  </a:schemeClr>
                </a:solidFill>
              </a:rPr>
              <a:t>: </a:t>
            </a:r>
          </a:p>
          <a:p>
            <a:pPr lvl="1" eaLnBrk="1" hangingPunct="1">
              <a:defRPr/>
            </a:pPr>
            <a:r>
              <a:rPr lang="el-GR" sz="2400" dirty="0" smtClean="0">
                <a:solidFill>
                  <a:schemeClr val="bg1">
                    <a:lumMod val="85000"/>
                  </a:schemeClr>
                </a:solidFill>
              </a:rPr>
              <a:t>Υποκατηγορία 1 (Α1): έργα που ενδέχεται να προκαλέσουν </a:t>
            </a:r>
            <a:r>
              <a:rPr lang="el-GR" sz="2400" b="1" dirty="0" smtClean="0">
                <a:solidFill>
                  <a:schemeClr val="bg1">
                    <a:lumMod val="85000"/>
                  </a:schemeClr>
                </a:solidFill>
              </a:rPr>
              <a:t>πολύ σημαντικές</a:t>
            </a:r>
            <a:r>
              <a:rPr lang="el-GR" sz="2400" dirty="0" smtClean="0">
                <a:solidFill>
                  <a:schemeClr val="bg1">
                    <a:lumMod val="85000"/>
                  </a:schemeClr>
                </a:solidFill>
              </a:rPr>
              <a:t> επιπτώσεις στο περιβάλλον </a:t>
            </a:r>
          </a:p>
          <a:p>
            <a:pPr lvl="1" eaLnBrk="1" hangingPunct="1">
              <a:defRPr/>
            </a:pPr>
            <a:r>
              <a:rPr lang="el-GR" sz="2400" dirty="0" smtClean="0">
                <a:solidFill>
                  <a:schemeClr val="bg1">
                    <a:lumMod val="85000"/>
                  </a:schemeClr>
                </a:solidFill>
              </a:rPr>
              <a:t>Υποκατηγορία 2 (Α2): έργα που ενδέχεται να προκαλέσουν </a:t>
            </a:r>
            <a:r>
              <a:rPr lang="el-GR" sz="2400" b="1" dirty="0" smtClean="0">
                <a:solidFill>
                  <a:schemeClr val="bg1">
                    <a:lumMod val="85000"/>
                  </a:schemeClr>
                </a:solidFill>
              </a:rPr>
              <a:t>σημαντικές</a:t>
            </a:r>
            <a:r>
              <a:rPr lang="el-GR" sz="2400" dirty="0" smtClean="0">
                <a:solidFill>
                  <a:schemeClr val="bg1">
                    <a:lumMod val="85000"/>
                  </a:schemeClr>
                </a:solidFill>
              </a:rPr>
              <a:t> επιπτώσεις στο περιβάλλον </a:t>
            </a: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7030A0"/>
                </a:solidFill>
              </a:rPr>
              <a:t>Κατηγορία Β</a:t>
            </a:r>
            <a:r>
              <a:rPr lang="el-GR" sz="2800" dirty="0" smtClean="0">
                <a:solidFill>
                  <a:schemeClr val="bg1">
                    <a:lumMod val="85000"/>
                  </a:schemeClr>
                </a:solidFill>
              </a:rPr>
              <a:t>:</a:t>
            </a:r>
            <a:r>
              <a:rPr lang="el-GR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l-GR" sz="2400" dirty="0" smtClean="0">
                <a:solidFill>
                  <a:schemeClr val="bg1">
                    <a:lumMod val="85000"/>
                  </a:schemeClr>
                </a:solidFill>
              </a:rPr>
              <a:t>έργα που χαρακτηρίζονται από τοπικές και </a:t>
            </a:r>
            <a:r>
              <a:rPr lang="el-GR" sz="2400" b="1" dirty="0" smtClean="0">
                <a:solidFill>
                  <a:schemeClr val="bg1">
                    <a:lumMod val="85000"/>
                  </a:schemeClr>
                </a:solidFill>
              </a:rPr>
              <a:t>μη σημαντικές</a:t>
            </a:r>
            <a:r>
              <a:rPr lang="el-GR" sz="2400" dirty="0" smtClean="0">
                <a:solidFill>
                  <a:schemeClr val="bg1">
                    <a:lumMod val="85000"/>
                  </a:schemeClr>
                </a:solidFill>
              </a:rPr>
              <a:t> μόνο επιπτώσεις στο περιβάλλον και υπόκεινται σε γενικές προδιαγραφές, όρους και περιορισμούς που τίθενται για την προστασία του περιβάλλοντος</a:t>
            </a:r>
            <a:endParaRPr lang="el-GR" sz="2800" dirty="0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0" y="1844675"/>
            <a:ext cx="9053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b="1" i="1" u="sng" dirty="0"/>
              <a:t>Νόμος 4014/2011 (Φ.Ε.Κ. </a:t>
            </a:r>
            <a:r>
              <a:rPr lang="el-GR" sz="2800" b="1" i="1" u="sng" dirty="0" smtClean="0"/>
              <a:t>209Α/2011</a:t>
            </a:r>
            <a:r>
              <a:rPr lang="el-GR" sz="2800" b="1" i="1" u="sng" dirty="0"/>
              <a:t>) άρθ. 1</a:t>
            </a:r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Κατάταξη των έργων και δραστηριοτήτων σε κατηγορίες </a:t>
            </a:r>
            <a:r>
              <a:rPr lang="el-GR" sz="3400" b="1" dirty="0" smtClean="0">
                <a:solidFill>
                  <a:schemeClr val="bg1">
                    <a:lumMod val="85000"/>
                  </a:schemeClr>
                </a:solidFill>
              </a:rPr>
              <a:t>και ομάδες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10" name="9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B0DEC60-98CA-4EAF-BD31-2457EAD24ADF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478088"/>
            <a:ext cx="8458200" cy="4191000"/>
          </a:xfrm>
        </p:spPr>
        <p:txBody>
          <a:bodyPr/>
          <a:lstStyle/>
          <a:p>
            <a:pPr eaLnBrk="1" hangingPunct="1">
              <a:defRPr/>
            </a:pPr>
            <a:r>
              <a:rPr lang="el-GR" sz="2800" dirty="0" smtClean="0">
                <a:solidFill>
                  <a:srgbClr val="7030A0"/>
                </a:solidFill>
              </a:rPr>
              <a:t>Κατηγορία Α</a:t>
            </a:r>
            <a:r>
              <a:rPr lang="el-GR" sz="2800" dirty="0" smtClean="0"/>
              <a:t>: </a:t>
            </a:r>
          </a:p>
          <a:p>
            <a:pPr lvl="1" eaLnBrk="1" hangingPunct="1">
              <a:defRPr/>
            </a:pPr>
            <a:r>
              <a:rPr lang="el-GR" sz="2400" dirty="0" smtClean="0"/>
              <a:t>Υποκατηγορία 1 (Α1): έργα που ενδέχεται να προκαλέσουν </a:t>
            </a:r>
            <a:r>
              <a:rPr lang="el-GR" sz="2400" b="1" dirty="0" smtClean="0"/>
              <a:t>πολύ σημαντικές</a:t>
            </a:r>
            <a:r>
              <a:rPr lang="el-GR" sz="2400" dirty="0" smtClean="0"/>
              <a:t> επιπτώσεις στο περιβάλλον </a:t>
            </a:r>
          </a:p>
          <a:p>
            <a:pPr lvl="1" eaLnBrk="1" hangingPunct="1">
              <a:defRPr/>
            </a:pPr>
            <a:r>
              <a:rPr lang="el-GR" sz="2400" dirty="0" smtClean="0"/>
              <a:t>Υποκατηγορία 2 (Α2): έργα που ενδέχεται να προκαλέσουν </a:t>
            </a:r>
            <a:r>
              <a:rPr lang="el-GR" sz="2400" b="1" dirty="0" smtClean="0"/>
              <a:t>σημαντικές</a:t>
            </a:r>
            <a:r>
              <a:rPr lang="el-GR" sz="2400" dirty="0" smtClean="0"/>
              <a:t> επιπτώσεις στο περιβάλλον </a:t>
            </a: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7030A0"/>
                </a:solidFill>
              </a:rPr>
              <a:t>Κατηγορία Β</a:t>
            </a:r>
            <a:r>
              <a:rPr lang="el-GR" sz="2800" dirty="0" smtClean="0">
                <a:solidFill>
                  <a:schemeClr val="bg1">
                    <a:lumMod val="85000"/>
                  </a:schemeClr>
                </a:solidFill>
              </a:rPr>
              <a:t>:</a:t>
            </a:r>
            <a:r>
              <a:rPr lang="el-GR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l-GR" sz="2400" dirty="0" smtClean="0">
                <a:solidFill>
                  <a:schemeClr val="bg1">
                    <a:lumMod val="85000"/>
                  </a:schemeClr>
                </a:solidFill>
              </a:rPr>
              <a:t>έργα που χαρακτηρίζονται από τοπικές και </a:t>
            </a:r>
            <a:r>
              <a:rPr lang="el-GR" sz="2400" b="1" dirty="0" smtClean="0">
                <a:solidFill>
                  <a:schemeClr val="bg1">
                    <a:lumMod val="85000"/>
                  </a:schemeClr>
                </a:solidFill>
              </a:rPr>
              <a:t>μη σημαντικές</a:t>
            </a:r>
            <a:r>
              <a:rPr lang="el-GR" sz="2400" dirty="0" smtClean="0">
                <a:solidFill>
                  <a:schemeClr val="bg1">
                    <a:lumMod val="85000"/>
                  </a:schemeClr>
                </a:solidFill>
              </a:rPr>
              <a:t> μόνο επιπτώσεις στο περιβάλλον και υπόκεινται σε γενικές προδιαγραφές, όρους και περιορισμούς που τίθενται για την προστασία του περιβάλλοντος</a:t>
            </a:r>
            <a:endParaRPr lang="el-GR" sz="2800" dirty="0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0" y="1844675"/>
            <a:ext cx="9053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b="1" i="1" u="sng" dirty="0"/>
              <a:t>Νόμος 4014/2011 (Φ.Ε.Κ. </a:t>
            </a:r>
            <a:r>
              <a:rPr lang="el-GR" sz="2800" b="1" i="1" u="sng" dirty="0" smtClean="0"/>
              <a:t>209Α/2011</a:t>
            </a:r>
            <a:r>
              <a:rPr lang="el-GR" sz="2800" b="1" i="1" u="sng" dirty="0"/>
              <a:t>) άρθ. 1</a:t>
            </a:r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Κατάταξη των έργων και δραστηριοτήτων σε κατηγορίες </a:t>
            </a:r>
            <a:r>
              <a:rPr lang="el-GR" sz="3400" b="1" dirty="0" smtClean="0">
                <a:solidFill>
                  <a:schemeClr val="bg1">
                    <a:lumMod val="85000"/>
                  </a:schemeClr>
                </a:solidFill>
              </a:rPr>
              <a:t>και ομάδες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10" name="9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A064BF9-574C-4147-BA54-0D1EF71A0B92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478088"/>
            <a:ext cx="8458200" cy="4191000"/>
          </a:xfrm>
        </p:spPr>
        <p:txBody>
          <a:bodyPr/>
          <a:lstStyle/>
          <a:p>
            <a:pPr eaLnBrk="1" hangingPunct="1"/>
            <a:r>
              <a:rPr lang="el-GR" sz="2800" dirty="0" smtClean="0">
                <a:solidFill>
                  <a:srgbClr val="7030A0"/>
                </a:solidFill>
              </a:rPr>
              <a:t>Κατηγορία Α</a:t>
            </a:r>
            <a:r>
              <a:rPr lang="el-GR" sz="2800" dirty="0" smtClean="0"/>
              <a:t>: </a:t>
            </a:r>
          </a:p>
          <a:p>
            <a:pPr lvl="1" eaLnBrk="1" hangingPunct="1"/>
            <a:r>
              <a:rPr lang="el-GR" sz="2400" dirty="0" smtClean="0"/>
              <a:t>Υποκατηγορία 1 (Α1): έργα που ενδέχεται να προκαλέσουν </a:t>
            </a:r>
            <a:r>
              <a:rPr lang="el-GR" sz="2400" b="1" dirty="0" smtClean="0"/>
              <a:t>πολύ σημαντικές</a:t>
            </a:r>
            <a:r>
              <a:rPr lang="el-GR" sz="2400" dirty="0" smtClean="0"/>
              <a:t> επιπτώσεις στο περιβάλλον </a:t>
            </a:r>
          </a:p>
          <a:p>
            <a:pPr lvl="1" eaLnBrk="1" hangingPunct="1"/>
            <a:r>
              <a:rPr lang="el-GR" sz="2400" dirty="0" smtClean="0"/>
              <a:t>Υποκατηγορία 2 (Α2): έργα που ενδέχεται να προκαλέσουν </a:t>
            </a:r>
            <a:r>
              <a:rPr lang="el-GR" sz="2400" b="1" dirty="0" smtClean="0"/>
              <a:t>σημαντικές</a:t>
            </a:r>
            <a:r>
              <a:rPr lang="el-GR" sz="2400" dirty="0" smtClean="0"/>
              <a:t> επιπτώσεις στο περιβάλλον </a:t>
            </a:r>
          </a:p>
          <a:p>
            <a:pPr eaLnBrk="1" hangingPunct="1"/>
            <a:r>
              <a:rPr lang="el-GR" sz="2800" dirty="0" smtClean="0">
                <a:solidFill>
                  <a:srgbClr val="7030A0"/>
                </a:solidFill>
              </a:rPr>
              <a:t>Κατηγορία Β</a:t>
            </a:r>
            <a:r>
              <a:rPr lang="el-GR" sz="2800" dirty="0" smtClean="0"/>
              <a:t>:</a:t>
            </a:r>
            <a:r>
              <a:rPr lang="el-GR" dirty="0" smtClean="0"/>
              <a:t> </a:t>
            </a:r>
            <a:r>
              <a:rPr lang="el-GR" sz="2400" dirty="0" smtClean="0"/>
              <a:t>έργα που χαρακτηρίζονται από </a:t>
            </a:r>
            <a:r>
              <a:rPr lang="el-GR" sz="2400" b="1" dirty="0" smtClean="0"/>
              <a:t>τοπικές</a:t>
            </a:r>
            <a:r>
              <a:rPr lang="el-GR" sz="2400" dirty="0" smtClean="0"/>
              <a:t> και </a:t>
            </a:r>
            <a:r>
              <a:rPr lang="el-GR" sz="2400" b="1" dirty="0" smtClean="0"/>
              <a:t>μη σημαντικές</a:t>
            </a:r>
            <a:r>
              <a:rPr lang="el-GR" sz="2400" dirty="0" smtClean="0"/>
              <a:t> μόνο επιπτώσεις στο περιβάλλον και υπόκεινται σε γενικές προδιαγραφές, όρους και περιορισμούς που τίθενται για την προστασία του περιβάλλοντος</a:t>
            </a:r>
            <a:endParaRPr lang="el-GR" sz="2800" dirty="0" smtClean="0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0" y="1844675"/>
            <a:ext cx="9053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b="1" i="1" u="sng" dirty="0"/>
              <a:t>Νόμος 4014/2011 (Φ.Ε.Κ. </a:t>
            </a:r>
            <a:r>
              <a:rPr lang="el-GR" sz="2800" b="1" i="1" u="sng" dirty="0" smtClean="0"/>
              <a:t>209Α/2011</a:t>
            </a:r>
            <a:r>
              <a:rPr lang="el-GR" sz="2800" b="1" i="1" u="sng" dirty="0"/>
              <a:t>) άρθ. 1</a:t>
            </a:r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Κατάταξη των έργων και δραστηριοτήτων σε κατηγορίες </a:t>
            </a:r>
            <a:r>
              <a:rPr lang="el-GR" sz="3400" b="1" dirty="0" smtClean="0">
                <a:solidFill>
                  <a:schemeClr val="bg1">
                    <a:lumMod val="85000"/>
                  </a:schemeClr>
                </a:solidFill>
              </a:rPr>
              <a:t>και ομάδες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10" name="9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558EA7C-8EC7-42C3-AA27-24F1171469BA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478088"/>
            <a:ext cx="8458200" cy="4191000"/>
          </a:xfrm>
        </p:spPr>
        <p:txBody>
          <a:bodyPr/>
          <a:lstStyle/>
          <a:p>
            <a:pPr eaLnBrk="1" hangingPunct="1"/>
            <a:r>
              <a:rPr lang="el-GR" sz="2800" dirty="0" smtClean="0">
                <a:solidFill>
                  <a:srgbClr val="7030A0"/>
                </a:solidFill>
              </a:rPr>
              <a:t>Κατηγορία Α</a:t>
            </a:r>
            <a:r>
              <a:rPr lang="el-GR" sz="2800" dirty="0" smtClean="0"/>
              <a:t>: </a:t>
            </a:r>
          </a:p>
          <a:p>
            <a:pPr lvl="1" eaLnBrk="1" hangingPunct="1"/>
            <a:r>
              <a:rPr lang="el-GR" sz="2400" dirty="0" smtClean="0"/>
              <a:t>Υποκατηγορία 1 (Α1): έργα που ενδέχεται να προκαλέσουν </a:t>
            </a:r>
            <a:r>
              <a:rPr lang="el-GR" sz="2400" b="1" dirty="0" smtClean="0"/>
              <a:t>πολύ σημαντικές</a:t>
            </a:r>
            <a:r>
              <a:rPr lang="el-GR" sz="2400" dirty="0" smtClean="0"/>
              <a:t> επιπτώσεις στο περιβάλλον </a:t>
            </a:r>
          </a:p>
          <a:p>
            <a:pPr lvl="1" eaLnBrk="1" hangingPunct="1"/>
            <a:r>
              <a:rPr lang="el-GR" sz="2400" dirty="0" smtClean="0"/>
              <a:t>Υποκατηγορία 2 (Α2): έργα που ενδέχεται να προκαλέσουν </a:t>
            </a:r>
            <a:r>
              <a:rPr lang="el-GR" sz="2400" b="1" dirty="0" smtClean="0"/>
              <a:t>σημαντικές</a:t>
            </a:r>
            <a:r>
              <a:rPr lang="el-GR" sz="2400" dirty="0" smtClean="0"/>
              <a:t> επιπτώσεις στο περιβάλλον </a:t>
            </a:r>
          </a:p>
          <a:p>
            <a:pPr eaLnBrk="1" hangingPunct="1"/>
            <a:r>
              <a:rPr lang="el-GR" sz="2800" dirty="0" smtClean="0">
                <a:solidFill>
                  <a:srgbClr val="7030A0"/>
                </a:solidFill>
              </a:rPr>
              <a:t>Κατηγορία Β</a:t>
            </a:r>
            <a:r>
              <a:rPr lang="el-GR" sz="2800" dirty="0" smtClean="0"/>
              <a:t>:</a:t>
            </a:r>
            <a:r>
              <a:rPr lang="el-GR" dirty="0" smtClean="0"/>
              <a:t> </a:t>
            </a:r>
            <a:r>
              <a:rPr lang="el-GR" sz="2400" dirty="0" smtClean="0"/>
              <a:t>έργα που χαρακτηρίζονται από τοπικές και </a:t>
            </a:r>
            <a:r>
              <a:rPr lang="el-GR" sz="2400" b="1" dirty="0" smtClean="0"/>
              <a:t>μη σημαντικές</a:t>
            </a:r>
            <a:r>
              <a:rPr lang="el-GR" sz="2400" dirty="0" smtClean="0"/>
              <a:t> μόνο επιπτώσεις στο περιβάλλον και υπόκεινται σε γενικές προδιαγραφές, όρους και περιορισμούς που τίθενται για την προστασία του περιβάλλοντος</a:t>
            </a:r>
            <a:endParaRPr lang="el-GR" sz="2800" dirty="0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0" y="1844675"/>
            <a:ext cx="9053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b="1" i="1" u="sng" dirty="0"/>
              <a:t>Νόμος 4014/2011 (Φ.Ε.Κ. </a:t>
            </a:r>
            <a:r>
              <a:rPr lang="el-GR" sz="2800" b="1" i="1" u="sng" dirty="0" smtClean="0"/>
              <a:t>209Α/2011</a:t>
            </a:r>
            <a:r>
              <a:rPr lang="el-GR" sz="2800" b="1" i="1" u="sng" dirty="0"/>
              <a:t>) άρθ. 1</a:t>
            </a:r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Κατάταξη των έργων και δραστηριοτήτων σε κατηγορίες </a:t>
            </a:r>
            <a:r>
              <a:rPr lang="el-GR" sz="3400" b="1" dirty="0" smtClean="0">
                <a:solidFill>
                  <a:schemeClr val="bg1">
                    <a:lumMod val="85000"/>
                  </a:schemeClr>
                </a:solidFill>
              </a:rPr>
              <a:t>και ομάδες</a:t>
            </a:r>
          </a:p>
        </p:txBody>
      </p:sp>
      <p:sp>
        <p:nvSpPr>
          <p:cNvPr id="9" name="8 - Στρογγυλεμένο ορθογώνιο"/>
          <p:cNvSpPr/>
          <p:nvPr/>
        </p:nvSpPr>
        <p:spPr bwMode="auto">
          <a:xfrm>
            <a:off x="3491880" y="2996952"/>
            <a:ext cx="5544616" cy="2952328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r>
              <a:rPr lang="el-GR" dirty="0"/>
              <a:t>Έργο ή δραστηριότητα που περιλαμβάνει </a:t>
            </a:r>
            <a:r>
              <a:rPr lang="el-GR" b="1" dirty="0"/>
              <a:t>επί μέρους</a:t>
            </a:r>
            <a:r>
              <a:rPr lang="el-GR" dirty="0"/>
              <a:t> έργα ή δραστηριότητες, κατατάσσεται στην υποκατηγορία του επί μέρους έργου ή δραστηριότητας με τις </a:t>
            </a:r>
            <a:r>
              <a:rPr lang="el-GR" b="1" dirty="0"/>
              <a:t>σημαντικότερες</a:t>
            </a:r>
            <a:r>
              <a:rPr lang="el-GR" dirty="0"/>
              <a:t> επιπτώσεις στο περιβάλλον και συνεπώς στην </a:t>
            </a:r>
            <a:r>
              <a:rPr lang="el-GR" b="1" dirty="0"/>
              <a:t>υψηλότερη υποκατηγορία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12" name="11 - Εικόνα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9880395-C184-42C0-A7F2-94E9EE901736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478088"/>
            <a:ext cx="8458200" cy="4191000"/>
          </a:xfrm>
        </p:spPr>
        <p:txBody>
          <a:bodyPr/>
          <a:lstStyle/>
          <a:p>
            <a:pPr eaLnBrk="1" hangingPunct="1"/>
            <a:r>
              <a:rPr lang="el-GR" sz="1600" b="1" i="1" dirty="0" smtClean="0"/>
              <a:t>Παράρτημα Ι</a:t>
            </a:r>
            <a:r>
              <a:rPr lang="el-GR" sz="1600" i="1" dirty="0" smtClean="0"/>
              <a:t>: Περιλαμβάνει την </a:t>
            </a:r>
            <a:r>
              <a:rPr lang="el-GR" sz="1600" b="1" i="1" dirty="0" smtClean="0"/>
              <a:t>Ομάδα 1η </a:t>
            </a:r>
            <a:r>
              <a:rPr lang="el-GR" sz="1600" i="1" dirty="0" smtClean="0"/>
              <a:t>«Έργα χερσαίων και εναέριων μεταφορών»</a:t>
            </a:r>
          </a:p>
          <a:p>
            <a:pPr eaLnBrk="1" hangingPunct="1"/>
            <a:r>
              <a:rPr lang="el-GR" sz="1600" b="1" i="1" dirty="0" smtClean="0"/>
              <a:t>Παράρτημα ΙΙ</a:t>
            </a:r>
            <a:r>
              <a:rPr lang="el-GR" sz="1600" i="1" dirty="0" smtClean="0"/>
              <a:t>: Περιλαμβάνει την </a:t>
            </a:r>
            <a:r>
              <a:rPr lang="el-GR" sz="1600" b="1" i="1" dirty="0" smtClean="0"/>
              <a:t>Ομάδα 2η </a:t>
            </a:r>
            <a:r>
              <a:rPr lang="el-GR" sz="1600" i="1" dirty="0" smtClean="0"/>
              <a:t>«Υδραυλικά έργα»</a:t>
            </a:r>
          </a:p>
          <a:p>
            <a:pPr eaLnBrk="1" hangingPunct="1"/>
            <a:r>
              <a:rPr lang="el-GR" sz="1600" b="1" i="1" dirty="0" smtClean="0"/>
              <a:t>Παράρτημα ΙΙΙ</a:t>
            </a:r>
            <a:r>
              <a:rPr lang="el-GR" sz="1600" i="1" dirty="0" smtClean="0"/>
              <a:t>: Περιλαμβάνει την </a:t>
            </a:r>
            <a:r>
              <a:rPr lang="el-GR" sz="1600" b="1" i="1" dirty="0" smtClean="0"/>
              <a:t>Ομάδα 3η </a:t>
            </a:r>
            <a:r>
              <a:rPr lang="el-GR" sz="1600" i="1" dirty="0" smtClean="0"/>
              <a:t>«Λιμενικά έργα» </a:t>
            </a:r>
          </a:p>
          <a:p>
            <a:pPr eaLnBrk="1" hangingPunct="1"/>
            <a:r>
              <a:rPr lang="el-GR" sz="1600" b="1" i="1" dirty="0" smtClean="0"/>
              <a:t>Παράρτημα ΙV</a:t>
            </a:r>
            <a:r>
              <a:rPr lang="el-GR" sz="1600" i="1" dirty="0" smtClean="0"/>
              <a:t>: Περιλαμβάνει την </a:t>
            </a:r>
            <a:r>
              <a:rPr lang="el-GR" sz="1600" b="1" i="1" dirty="0" smtClean="0"/>
              <a:t>Ομάδα 4η </a:t>
            </a:r>
            <a:r>
              <a:rPr lang="el-GR" sz="1600" i="1" dirty="0" smtClean="0"/>
              <a:t>«Συστήματα περιβαλλοντικών υποδομών»</a:t>
            </a:r>
          </a:p>
          <a:p>
            <a:pPr eaLnBrk="1" hangingPunct="1"/>
            <a:r>
              <a:rPr lang="el-GR" sz="1600" b="1" i="1" dirty="0" smtClean="0"/>
              <a:t>Παράρτημα V</a:t>
            </a:r>
            <a:r>
              <a:rPr lang="el-GR" sz="1600" i="1" dirty="0" smtClean="0"/>
              <a:t>: Περιλαμβάνει την </a:t>
            </a:r>
            <a:r>
              <a:rPr lang="el-GR" sz="1600" b="1" i="1" dirty="0" smtClean="0"/>
              <a:t>Ομάδα 5η </a:t>
            </a:r>
            <a:r>
              <a:rPr lang="el-GR" sz="1600" i="1" dirty="0" smtClean="0"/>
              <a:t>«Εξορυκτικές δραστηριότητες»</a:t>
            </a:r>
          </a:p>
          <a:p>
            <a:pPr eaLnBrk="1" hangingPunct="1"/>
            <a:r>
              <a:rPr lang="el-GR" sz="1600" b="1" i="1" dirty="0" smtClean="0"/>
              <a:t>Παράρτημα VI</a:t>
            </a:r>
            <a:r>
              <a:rPr lang="el-GR" sz="1600" i="1" dirty="0" smtClean="0"/>
              <a:t>: Περιλαμβάνει την </a:t>
            </a:r>
            <a:r>
              <a:rPr lang="el-GR" sz="1600" b="1" i="1" dirty="0" smtClean="0"/>
              <a:t>Ομάδα 6η </a:t>
            </a:r>
            <a:r>
              <a:rPr lang="el-GR" sz="1600" i="1" dirty="0" smtClean="0"/>
              <a:t>«Τουριστικές εγκαταστάσεις και έργα αστικής ανάπτυξης, κτιριακού τομέα, αθλητισμού και αναψυχής»</a:t>
            </a:r>
          </a:p>
          <a:p>
            <a:pPr eaLnBrk="1" hangingPunct="1"/>
            <a:r>
              <a:rPr lang="el-GR" sz="1600" b="1" i="1" dirty="0" smtClean="0"/>
              <a:t>Παράρτημα VII</a:t>
            </a:r>
            <a:r>
              <a:rPr lang="el-GR" sz="1600" i="1" dirty="0" smtClean="0"/>
              <a:t>: Περιλαμβάνει την </a:t>
            </a:r>
            <a:r>
              <a:rPr lang="el-GR" sz="1600" b="1" i="1" dirty="0" smtClean="0"/>
              <a:t>Ομάδα 7η </a:t>
            </a:r>
            <a:r>
              <a:rPr lang="el-GR" sz="1600" i="1" dirty="0" smtClean="0"/>
              <a:t>«</a:t>
            </a:r>
            <a:r>
              <a:rPr lang="el-GR" sz="1600" i="1" dirty="0" err="1" smtClean="0"/>
              <a:t>Πτηνοκτηνοτροφικές</a:t>
            </a:r>
            <a:r>
              <a:rPr lang="el-GR" sz="1600" i="1" dirty="0" smtClean="0"/>
              <a:t> εγκαταστάσεις»</a:t>
            </a:r>
          </a:p>
          <a:p>
            <a:pPr eaLnBrk="1" hangingPunct="1"/>
            <a:r>
              <a:rPr lang="el-GR" sz="1600" b="1" i="1" dirty="0" smtClean="0">
                <a:solidFill>
                  <a:srgbClr val="3333CC"/>
                </a:solidFill>
              </a:rPr>
              <a:t>Παράρτημα VIII</a:t>
            </a:r>
            <a:r>
              <a:rPr lang="el-GR" sz="1600" i="1" dirty="0" smtClean="0">
                <a:solidFill>
                  <a:srgbClr val="3333CC"/>
                </a:solidFill>
              </a:rPr>
              <a:t>: Περιλαμβάνει την </a:t>
            </a:r>
            <a:r>
              <a:rPr lang="el-GR" sz="1600" b="1" i="1" dirty="0" smtClean="0">
                <a:solidFill>
                  <a:srgbClr val="3333CC"/>
                </a:solidFill>
              </a:rPr>
              <a:t>Ομάδα 8η </a:t>
            </a:r>
            <a:r>
              <a:rPr lang="el-GR" sz="1600" i="1" dirty="0" smtClean="0">
                <a:solidFill>
                  <a:srgbClr val="3333CC"/>
                </a:solidFill>
              </a:rPr>
              <a:t>«Υδατοκαλλιέργειες» </a:t>
            </a:r>
          </a:p>
          <a:p>
            <a:pPr eaLnBrk="1" hangingPunct="1"/>
            <a:r>
              <a:rPr lang="el-GR" sz="1600" b="1" i="1" dirty="0" smtClean="0"/>
              <a:t>Παράρτημα IX</a:t>
            </a:r>
            <a:r>
              <a:rPr lang="el-GR" sz="1600" i="1" dirty="0" smtClean="0"/>
              <a:t>: Περιλαμβάνει την </a:t>
            </a:r>
            <a:r>
              <a:rPr lang="el-GR" sz="1600" b="1" i="1" dirty="0" smtClean="0"/>
              <a:t>Ομάδα 9η </a:t>
            </a:r>
            <a:r>
              <a:rPr lang="el-GR" sz="1600" i="1" dirty="0" smtClean="0"/>
              <a:t>«Βιομηχανικές και συναφείς εγκαταστάσεις»</a:t>
            </a:r>
            <a:endParaRPr lang="el-GR" sz="1800" i="1" dirty="0" smtClean="0"/>
          </a:p>
          <a:p>
            <a:pPr eaLnBrk="1" hangingPunct="1"/>
            <a:r>
              <a:rPr lang="el-GR" sz="1600" b="1" i="1" dirty="0" smtClean="0"/>
              <a:t>Παράρτημα X</a:t>
            </a:r>
            <a:r>
              <a:rPr lang="el-GR" sz="1600" i="1" dirty="0" smtClean="0"/>
              <a:t>: Περιλαμβάνει την </a:t>
            </a:r>
            <a:r>
              <a:rPr lang="el-GR" sz="1600" b="1" i="1" dirty="0" smtClean="0"/>
              <a:t>Ομάδα 10η </a:t>
            </a:r>
            <a:r>
              <a:rPr lang="el-GR" sz="1600" i="1" dirty="0" smtClean="0"/>
              <a:t>«Ανανεώσιμες πηγές ενέργειας» </a:t>
            </a:r>
          </a:p>
          <a:p>
            <a:pPr eaLnBrk="1" hangingPunct="1"/>
            <a:r>
              <a:rPr lang="el-GR" sz="1600" b="1" i="1" dirty="0" smtClean="0"/>
              <a:t>Παράρτημα XI</a:t>
            </a:r>
            <a:r>
              <a:rPr lang="el-GR" sz="1600" i="1" dirty="0" smtClean="0"/>
              <a:t>: Περιλαμβάνει την </a:t>
            </a:r>
            <a:r>
              <a:rPr lang="el-GR" sz="1600" b="1" i="1" dirty="0" smtClean="0"/>
              <a:t>Ομάδα 11η </a:t>
            </a:r>
            <a:r>
              <a:rPr lang="el-GR" sz="1600" i="1" dirty="0" smtClean="0"/>
              <a:t>«Μεταφορά ενέργειας, καυσίμων και χημικών ουσιών»</a:t>
            </a:r>
          </a:p>
          <a:p>
            <a:pPr eaLnBrk="1" hangingPunct="1"/>
            <a:r>
              <a:rPr lang="el-GR" sz="1600" b="1" i="1" dirty="0" smtClean="0"/>
              <a:t>Παράρτημα ΧΙΙ</a:t>
            </a:r>
            <a:r>
              <a:rPr lang="el-GR" sz="1600" i="1" dirty="0" smtClean="0"/>
              <a:t>: Περιλαμβάνει την </a:t>
            </a:r>
            <a:r>
              <a:rPr lang="el-GR" sz="1600" b="1" i="1" dirty="0" smtClean="0"/>
              <a:t>Ομάδα 12η </a:t>
            </a:r>
            <a:r>
              <a:rPr lang="el-GR" sz="1600" i="1" dirty="0" smtClean="0"/>
              <a:t>«Ειδικά έργα και δραστηριότητες»</a:t>
            </a:r>
            <a:endParaRPr lang="el-GR" sz="1600" b="1" i="1" dirty="0" smtClean="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0" y="1844675"/>
            <a:ext cx="90535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b="1" i="1" u="sng" dirty="0" smtClean="0"/>
              <a:t>Υ.Α. ΔΙΠΑ/οικ. 37674/16 (ΦΕΚ 2471Β/2016)</a:t>
            </a:r>
            <a:endParaRPr lang="el-GR" sz="2800" b="1" i="1" u="sng" dirty="0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Κατάταξη των έργων και δραστηριοτήτων σε κατηγορίες και ομάδες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10" name="9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9880395-C184-42C0-A7F2-94E9EE901736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478088"/>
            <a:ext cx="8458200" cy="4191000"/>
          </a:xfrm>
        </p:spPr>
        <p:txBody>
          <a:bodyPr/>
          <a:lstStyle/>
          <a:p>
            <a:pPr eaLnBrk="1" hangingPunct="1">
              <a:buNone/>
            </a:pPr>
            <a:r>
              <a:rPr lang="el-GR" sz="1600" b="1" i="1" dirty="0" smtClean="0"/>
              <a:t>Ομάδα 8η: </a:t>
            </a:r>
            <a:r>
              <a:rPr lang="el-GR" sz="1600" b="1" i="1" dirty="0" smtClean="0">
                <a:solidFill>
                  <a:srgbClr val="3333CC"/>
                </a:solidFill>
              </a:rPr>
              <a:t>Υδατοκαλλιέργειες</a:t>
            </a:r>
          </a:p>
          <a:p>
            <a:pPr eaLnBrk="1" hangingPunct="1">
              <a:buNone/>
            </a:pPr>
            <a:r>
              <a:rPr lang="el-GR" sz="1600" b="1" i="1" dirty="0" smtClean="0"/>
              <a:t>	</a:t>
            </a:r>
            <a:r>
              <a:rPr lang="el-GR" sz="1600" b="1" i="1" dirty="0" err="1" smtClean="0"/>
              <a:t>α.α</a:t>
            </a:r>
            <a:r>
              <a:rPr lang="el-GR" sz="1600" b="1" i="1" dirty="0" smtClean="0"/>
              <a:t>. 4: </a:t>
            </a:r>
            <a:r>
              <a:rPr lang="el-GR" sz="1600" b="1" i="1" dirty="0" smtClean="0">
                <a:solidFill>
                  <a:srgbClr val="7030A0"/>
                </a:solidFill>
              </a:rPr>
              <a:t>Εκτροφή καρκινοειδών και μαλακίων</a:t>
            </a:r>
          </a:p>
          <a:p>
            <a:pPr eaLnBrk="1" hangingPunct="1"/>
            <a:endParaRPr lang="el-GR" sz="1600" b="1" i="1" dirty="0" smtClean="0"/>
          </a:p>
          <a:p>
            <a:pPr eaLnBrk="1" hangingPunct="1">
              <a:buNone/>
            </a:pPr>
            <a:r>
              <a:rPr lang="el-GR" sz="1600" b="1" i="1" dirty="0" smtClean="0"/>
              <a:t>	- Κατηγορία Β:	Εντός καθορισμένων Περιοχών Ολοκληρωμένης Ανάπτυξης 				Υδατοκαλλιεργειών (</a:t>
            </a:r>
            <a:r>
              <a:rPr lang="el-GR" sz="1600" b="1" i="1" dirty="0" smtClean="0">
                <a:solidFill>
                  <a:srgbClr val="FF0066"/>
                </a:solidFill>
              </a:rPr>
              <a:t>Π.Ο.Α.Υ.</a:t>
            </a:r>
            <a:r>
              <a:rPr lang="el-GR" sz="1600" b="1" i="1" dirty="0" smtClean="0"/>
              <a:t>) και Δυναμικότητας &lt; 200 τόνους/έτος</a:t>
            </a:r>
          </a:p>
          <a:p>
            <a:pPr eaLnBrk="1" hangingPunct="1">
              <a:buNone/>
            </a:pPr>
            <a:r>
              <a:rPr lang="el-GR" sz="1600" b="1" i="1" dirty="0" smtClean="0"/>
              <a:t>	</a:t>
            </a:r>
          </a:p>
          <a:p>
            <a:pPr eaLnBrk="1" hangingPunct="1">
              <a:buNone/>
            </a:pPr>
            <a:r>
              <a:rPr lang="el-GR" sz="1600" b="1" i="1" dirty="0" smtClean="0"/>
              <a:t>	- Υποκατηγορία Α2: Περιπτώσεις που δεν κατατάσσονται στην κατηγορία Β</a:t>
            </a:r>
          </a:p>
          <a:p>
            <a:pPr eaLnBrk="1" hangingPunct="1"/>
            <a:endParaRPr lang="el-GR" sz="1600" i="1" dirty="0" smtClean="0"/>
          </a:p>
          <a:p>
            <a:pPr eaLnBrk="1" hangingPunct="1"/>
            <a:endParaRPr lang="el-GR" sz="1600" b="1" i="1" dirty="0" smtClean="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0" y="1844675"/>
            <a:ext cx="90535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b="1" i="1" u="sng" dirty="0" smtClean="0"/>
              <a:t>Περιβαλλοντική Κατάταξη </a:t>
            </a:r>
            <a:r>
              <a:rPr lang="el-GR" sz="2800" b="1" i="1" u="sng" dirty="0" err="1" smtClean="0"/>
              <a:t>Μυδοκαλλιεργειών</a:t>
            </a:r>
            <a:endParaRPr lang="el-GR" sz="2800" b="1" i="1" u="sng" dirty="0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Κατάταξη των έργων και δραστηριοτήτων σε κατηγορίες και ομάδες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10" name="9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4FC48DD-CE34-4227-A923-38D60C6D16EE}" type="slidenum">
              <a:rPr lang="el-GR" smtClean="0"/>
              <a:pPr/>
              <a:t>17</a:t>
            </a:fld>
            <a:endParaRPr lang="el-GR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478088"/>
            <a:ext cx="8458200" cy="4191000"/>
          </a:xfrm>
        </p:spPr>
        <p:txBody>
          <a:bodyPr/>
          <a:lstStyle/>
          <a:p>
            <a:pPr eaLnBrk="1" hangingPunct="1"/>
            <a:r>
              <a:rPr lang="el-GR" sz="2800" b="1" dirty="0" smtClean="0">
                <a:solidFill>
                  <a:srgbClr val="993366"/>
                </a:solidFill>
                <a:sym typeface="Wingdings" pitchFamily="2" charset="2"/>
              </a:rPr>
              <a:t>Α1</a:t>
            </a:r>
            <a:r>
              <a:rPr lang="el-GR" sz="2800" dirty="0" smtClean="0">
                <a:solidFill>
                  <a:srgbClr val="993366"/>
                </a:solidFill>
                <a:sym typeface="Wingdings" pitchFamily="2" charset="2"/>
              </a:rPr>
              <a:t>: Υ.Π.Ε.Κ.Α.</a:t>
            </a:r>
          </a:p>
          <a:p>
            <a:pPr eaLnBrk="1" hangingPunct="1"/>
            <a:r>
              <a:rPr lang="el-GR" sz="2800" b="1" dirty="0" smtClean="0">
                <a:solidFill>
                  <a:srgbClr val="993366"/>
                </a:solidFill>
                <a:sym typeface="Wingdings" pitchFamily="2" charset="2"/>
              </a:rPr>
              <a:t>Α2</a:t>
            </a:r>
            <a:r>
              <a:rPr lang="el-GR" sz="2800" dirty="0" smtClean="0">
                <a:solidFill>
                  <a:srgbClr val="993366"/>
                </a:solidFill>
                <a:sym typeface="Wingdings" pitchFamily="2" charset="2"/>
              </a:rPr>
              <a:t>: ΔΙ.ΠΕ.ΧΩ.Σ. οικείας Αποκεντρωμένης Διοίκησης</a:t>
            </a:r>
          </a:p>
          <a:p>
            <a:pPr eaLnBrk="1" hangingPunct="1"/>
            <a:r>
              <a:rPr lang="el-GR" sz="2800" b="1" dirty="0" smtClean="0">
                <a:solidFill>
                  <a:srgbClr val="993366"/>
                </a:solidFill>
                <a:sym typeface="Wingdings" pitchFamily="2" charset="2"/>
              </a:rPr>
              <a:t>Β</a:t>
            </a:r>
            <a:r>
              <a:rPr lang="el-GR" sz="2800" dirty="0" smtClean="0">
                <a:solidFill>
                  <a:srgbClr val="993366"/>
                </a:solidFill>
                <a:sym typeface="Wingdings" pitchFamily="2" charset="2"/>
              </a:rPr>
              <a:t>: οικεία Περιφέρεια / </a:t>
            </a:r>
            <a:r>
              <a:rPr lang="el-GR" sz="2800" dirty="0" err="1" smtClean="0">
                <a:solidFill>
                  <a:srgbClr val="993366"/>
                </a:solidFill>
                <a:sym typeface="Wingdings" pitchFamily="2" charset="2"/>
              </a:rPr>
              <a:t>Αδειοδοτούσα</a:t>
            </a:r>
            <a:r>
              <a:rPr lang="el-GR" sz="2800" dirty="0" smtClean="0">
                <a:solidFill>
                  <a:srgbClr val="993366"/>
                </a:solidFill>
                <a:sym typeface="Wingdings" pitchFamily="2" charset="2"/>
              </a:rPr>
              <a:t> Αρχή</a:t>
            </a:r>
          </a:p>
          <a:p>
            <a:pPr lvl="1" eaLnBrk="1" hangingPunct="1"/>
            <a:endParaRPr lang="el-GR" sz="2400" dirty="0" smtClean="0">
              <a:solidFill>
                <a:srgbClr val="993366"/>
              </a:solidFill>
              <a:sym typeface="Wingdings" pitchFamily="2" charset="2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0" y="1844675"/>
            <a:ext cx="9053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b="1" i="1" u="sng"/>
              <a:t>Αρμόδιες Υπηρεσίες</a:t>
            </a:r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Διαδικασία Περιβαλλοντικής </a:t>
            </a:r>
            <a:r>
              <a:rPr lang="el-GR" sz="3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l-GR" sz="2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10" name="9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4FC48DD-CE34-4227-A923-38D60C6D16EE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478088"/>
            <a:ext cx="8458200" cy="4191000"/>
          </a:xfrm>
        </p:spPr>
        <p:txBody>
          <a:bodyPr/>
          <a:lstStyle/>
          <a:p>
            <a:pPr eaLnBrk="1" hangingPunct="1"/>
            <a:r>
              <a:rPr lang="el-GR" sz="2800" b="1" dirty="0" smtClean="0">
                <a:solidFill>
                  <a:srgbClr val="993366"/>
                </a:solidFill>
                <a:sym typeface="Wingdings" pitchFamily="2" charset="2"/>
              </a:rPr>
              <a:t>Α1</a:t>
            </a:r>
            <a:r>
              <a:rPr lang="el-GR" sz="2800" dirty="0" smtClean="0">
                <a:solidFill>
                  <a:srgbClr val="993366"/>
                </a:solidFill>
                <a:sym typeface="Wingdings" pitchFamily="2" charset="2"/>
              </a:rPr>
              <a:t>: Υ.Π.Ε.Κ.Α.</a:t>
            </a:r>
          </a:p>
          <a:p>
            <a:pPr eaLnBrk="1" hangingPunct="1"/>
            <a:r>
              <a:rPr lang="el-GR" sz="2800" b="1" dirty="0" smtClean="0">
                <a:solidFill>
                  <a:srgbClr val="993366"/>
                </a:solidFill>
                <a:sym typeface="Wingdings" pitchFamily="2" charset="2"/>
              </a:rPr>
              <a:t>Α2</a:t>
            </a:r>
            <a:r>
              <a:rPr lang="el-GR" sz="2800" dirty="0" smtClean="0">
                <a:solidFill>
                  <a:srgbClr val="993366"/>
                </a:solidFill>
                <a:sym typeface="Wingdings" pitchFamily="2" charset="2"/>
              </a:rPr>
              <a:t>: ΔΙ.ΠΕ.ΧΩ.Σ. οικείας Αποκεντρωμένης Διοίκησης:</a:t>
            </a:r>
          </a:p>
          <a:p>
            <a:pPr lvl="1" eaLnBrk="1" hangingPunct="1"/>
            <a:r>
              <a:rPr lang="el-GR" sz="1600" dirty="0" smtClean="0">
                <a:solidFill>
                  <a:srgbClr val="993366"/>
                </a:solidFill>
                <a:sym typeface="Wingdings" pitchFamily="2" charset="2"/>
              </a:rPr>
              <a:t>Αρμόδια υπηρεσία για την έκδοση Απόφασης Έγκρισης Περιβαλλοντικών Όρων: Αποκεντρωμένη Διοίκηση</a:t>
            </a:r>
            <a:br>
              <a:rPr lang="el-GR" sz="1600" dirty="0" smtClean="0">
                <a:solidFill>
                  <a:srgbClr val="993366"/>
                </a:solidFill>
                <a:sym typeface="Wingdings" pitchFamily="2" charset="2"/>
              </a:rPr>
            </a:br>
            <a:r>
              <a:rPr lang="el-GR" sz="1600" dirty="0" smtClean="0">
                <a:solidFill>
                  <a:srgbClr val="993366"/>
                </a:solidFill>
                <a:sym typeface="Wingdings" pitchFamily="2" charset="2"/>
              </a:rPr>
              <a:t>(Διεύθυνση Περιβάλλοντος και Χωρικού Σχεδιασμού)</a:t>
            </a:r>
          </a:p>
          <a:p>
            <a:pPr lvl="1" eaLnBrk="1" hangingPunct="1"/>
            <a:r>
              <a:rPr lang="el-GR" sz="1600" dirty="0" smtClean="0">
                <a:solidFill>
                  <a:srgbClr val="993366"/>
                </a:solidFill>
                <a:sym typeface="Wingdings" pitchFamily="2" charset="2"/>
              </a:rPr>
              <a:t>Περιεχόμενο φακέλου Μελέτης Περιβαλλοντικών Επιπτώσεων (ΜΠΕ): Υ.Α. οικ170225/14 (ΦΕΚ 135Β/2014) Παραρτήματα 2 και 4.8</a:t>
            </a:r>
          </a:p>
          <a:p>
            <a:pPr lvl="1" eaLnBrk="1" hangingPunct="1"/>
            <a:r>
              <a:rPr lang="el-GR" sz="1600" dirty="0" smtClean="0">
                <a:solidFill>
                  <a:srgbClr val="993366"/>
                </a:solidFill>
                <a:sym typeface="Wingdings" pitchFamily="2" charset="2"/>
              </a:rPr>
              <a:t>Διαδικασία: Υ.Α. οικ.167563/ΕΥΠΕ/13 (ΦΕΚ 964Β/2013) και Κ.Υ.Α.1649/45/14 (ΦΕΚ 45Β/2014)</a:t>
            </a:r>
          </a:p>
          <a:p>
            <a:pPr eaLnBrk="1" hangingPunct="1"/>
            <a:r>
              <a:rPr lang="el-GR" sz="2800" b="1" dirty="0" smtClean="0">
                <a:solidFill>
                  <a:srgbClr val="993366"/>
                </a:solidFill>
                <a:sym typeface="Wingdings" pitchFamily="2" charset="2"/>
              </a:rPr>
              <a:t>Β</a:t>
            </a:r>
            <a:r>
              <a:rPr lang="el-GR" sz="2800" dirty="0" smtClean="0">
                <a:solidFill>
                  <a:srgbClr val="993366"/>
                </a:solidFill>
                <a:sym typeface="Wingdings" pitchFamily="2" charset="2"/>
              </a:rPr>
              <a:t>: οικεία Περιφέρεια / </a:t>
            </a:r>
            <a:r>
              <a:rPr lang="el-GR" sz="2800" dirty="0" err="1" smtClean="0">
                <a:solidFill>
                  <a:srgbClr val="993366"/>
                </a:solidFill>
                <a:sym typeface="Wingdings" pitchFamily="2" charset="2"/>
              </a:rPr>
              <a:t>Αδειοδοτούσα</a:t>
            </a:r>
            <a:r>
              <a:rPr lang="el-GR" sz="2800" dirty="0" smtClean="0">
                <a:solidFill>
                  <a:srgbClr val="993366"/>
                </a:solidFill>
                <a:sym typeface="Wingdings" pitchFamily="2" charset="2"/>
              </a:rPr>
              <a:t> Αρχή</a:t>
            </a:r>
            <a:endParaRPr lang="el-GR" sz="2400" dirty="0" smtClean="0">
              <a:solidFill>
                <a:srgbClr val="993366"/>
              </a:solidFill>
              <a:sym typeface="Wingdings" pitchFamily="2" charset="2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0" y="1844675"/>
            <a:ext cx="9053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b="1" i="1" u="sng"/>
              <a:t>Αρμόδιες Υπηρεσίες</a:t>
            </a:r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Διαδικασία Περιβαλλοντικής </a:t>
            </a:r>
            <a:r>
              <a:rPr lang="el-GR" sz="3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l-GR" sz="2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10" name="9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4FC48DD-CE34-4227-A923-38D60C6D16EE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478088"/>
            <a:ext cx="8458200" cy="4191000"/>
          </a:xfrm>
        </p:spPr>
        <p:txBody>
          <a:bodyPr/>
          <a:lstStyle/>
          <a:p>
            <a:pPr eaLnBrk="1" hangingPunct="1"/>
            <a:r>
              <a:rPr lang="el-GR" sz="2800" b="1" dirty="0" smtClean="0">
                <a:solidFill>
                  <a:srgbClr val="993366"/>
                </a:solidFill>
                <a:sym typeface="Wingdings" pitchFamily="2" charset="2"/>
              </a:rPr>
              <a:t>Α1</a:t>
            </a:r>
            <a:r>
              <a:rPr lang="el-GR" sz="2800" dirty="0" smtClean="0">
                <a:solidFill>
                  <a:srgbClr val="993366"/>
                </a:solidFill>
                <a:sym typeface="Wingdings" pitchFamily="2" charset="2"/>
              </a:rPr>
              <a:t>: Υ.Π.Ε.Κ.Α.</a:t>
            </a:r>
          </a:p>
          <a:p>
            <a:pPr eaLnBrk="1" hangingPunct="1"/>
            <a:r>
              <a:rPr lang="el-GR" sz="2800" b="1" dirty="0" smtClean="0">
                <a:solidFill>
                  <a:srgbClr val="993366"/>
                </a:solidFill>
                <a:sym typeface="Wingdings" pitchFamily="2" charset="2"/>
              </a:rPr>
              <a:t>Α2</a:t>
            </a:r>
            <a:r>
              <a:rPr lang="el-GR" sz="2800" dirty="0" smtClean="0">
                <a:solidFill>
                  <a:srgbClr val="993366"/>
                </a:solidFill>
                <a:sym typeface="Wingdings" pitchFamily="2" charset="2"/>
              </a:rPr>
              <a:t>: ΔΙ.ΠΕ.ΧΩ.Σ. οικείας Αποκεντρωμένης Διοίκησης</a:t>
            </a:r>
          </a:p>
          <a:p>
            <a:pPr eaLnBrk="1" hangingPunct="1"/>
            <a:r>
              <a:rPr lang="el-GR" sz="2800" b="1" dirty="0" smtClean="0">
                <a:solidFill>
                  <a:srgbClr val="993366"/>
                </a:solidFill>
                <a:sym typeface="Wingdings" pitchFamily="2" charset="2"/>
              </a:rPr>
              <a:t>Β</a:t>
            </a:r>
            <a:r>
              <a:rPr lang="el-GR" sz="2800" dirty="0" smtClean="0">
                <a:solidFill>
                  <a:srgbClr val="993366"/>
                </a:solidFill>
                <a:sym typeface="Wingdings" pitchFamily="2" charset="2"/>
              </a:rPr>
              <a:t>: οικεία Περιφέρεια / </a:t>
            </a:r>
            <a:r>
              <a:rPr lang="el-GR" sz="2800" dirty="0" err="1" smtClean="0">
                <a:solidFill>
                  <a:srgbClr val="993366"/>
                </a:solidFill>
                <a:sym typeface="Wingdings" pitchFamily="2" charset="2"/>
              </a:rPr>
              <a:t>Αδειοδοτούσα</a:t>
            </a:r>
            <a:r>
              <a:rPr lang="el-GR" sz="2800" dirty="0" smtClean="0">
                <a:solidFill>
                  <a:srgbClr val="993366"/>
                </a:solidFill>
                <a:sym typeface="Wingdings" pitchFamily="2" charset="2"/>
              </a:rPr>
              <a:t> Αρχή:</a:t>
            </a:r>
          </a:p>
          <a:p>
            <a:pPr lvl="1" eaLnBrk="1" hangingPunct="1"/>
            <a:r>
              <a:rPr lang="el-GR" sz="1600" dirty="0" smtClean="0">
                <a:solidFill>
                  <a:srgbClr val="993366"/>
                </a:solidFill>
                <a:sym typeface="Wingdings" pitchFamily="2" charset="2"/>
              </a:rPr>
              <a:t>Η Υπηρεσία η οποία εκδίδει την άδεια ίδρυσης και λειτουργίας της μονάδας (Διεύθυνση Αγροτικών Υποθέσεων/ΑΔΜΘ)</a:t>
            </a:r>
          </a:p>
          <a:p>
            <a:pPr lvl="1" eaLnBrk="1" hangingPunct="1"/>
            <a:r>
              <a:rPr lang="el-GR" sz="1600" dirty="0" smtClean="0">
                <a:solidFill>
                  <a:srgbClr val="993366"/>
                </a:solidFill>
                <a:sym typeface="Wingdings" pitchFamily="2" charset="2"/>
              </a:rPr>
              <a:t>Ο φορέας της δραστηριότητας υποβάλλει στην αρμόδια υπηρεσία συμπληρωμένη και υπογεγραμμένη δήλωση υπαγωγής σε Π.Π.Δ. (Παράρτημα Α). Η δήλωση αυτή συνοδεύεται και από τα κατά περίπτωση δικαιολογητικά </a:t>
            </a:r>
          </a:p>
          <a:p>
            <a:pPr lvl="1" eaLnBrk="1" hangingPunct="1"/>
            <a:r>
              <a:rPr lang="el-GR" sz="1600" dirty="0" smtClean="0">
                <a:solidFill>
                  <a:srgbClr val="993366"/>
                </a:solidFill>
                <a:sym typeface="Wingdings" pitchFamily="2" charset="2"/>
              </a:rPr>
              <a:t>Η αρμόδια υπηρεσία μετά την εξέταση των υποβληθέντων στοιχείων προβαίνει στην έκδοση της άδειας ίδρυσης και λειτουργίας, αναπόσπαστο τμήμα της οποίας αποτελούν οι Π.Π.Δ.</a:t>
            </a:r>
          </a:p>
          <a:p>
            <a:pPr lvl="1" eaLnBrk="1" hangingPunct="1"/>
            <a:endParaRPr lang="el-GR" sz="2400" dirty="0" smtClean="0">
              <a:solidFill>
                <a:srgbClr val="993366"/>
              </a:solidFill>
              <a:sym typeface="Wingdings" pitchFamily="2" charset="2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0" y="1844675"/>
            <a:ext cx="9053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b="1" i="1" u="sng"/>
              <a:t>Αρμόδιες Υπηρεσίες</a:t>
            </a:r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Διαδικασία Περιβαλλοντικής </a:t>
            </a:r>
            <a:r>
              <a:rPr lang="el-GR" sz="3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l-GR" sz="2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10" name="9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632C49D-9C2B-4460-B0F3-EF6B1B426C9A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Κύρια σημεία της Παρουσίασης</a:t>
            </a:r>
            <a:endParaRPr lang="el-GR" sz="3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763000" cy="4098925"/>
          </a:xfrm>
        </p:spPr>
        <p:txBody>
          <a:bodyPr/>
          <a:lstStyle/>
          <a:p>
            <a:pPr eaLnBrk="1" hangingPunct="1">
              <a:defRPr/>
            </a:pPr>
            <a:r>
              <a:rPr lang="el-GR" sz="2800" b="1" dirty="0" smtClean="0"/>
              <a:t>Εκτίμηση των Επιπτώσεων στο Περιβάλλον</a:t>
            </a:r>
          </a:p>
          <a:p>
            <a:pPr eaLnBrk="1" hangingPunct="1">
              <a:defRPr/>
            </a:pP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Νομοθετικό Πλαίσιο </a:t>
            </a:r>
            <a:r>
              <a:rPr lang="el-GR" sz="2800" b="1" dirty="0" smtClean="0">
                <a:solidFill>
                  <a:srgbClr val="7030A0"/>
                </a:solidFill>
              </a:rPr>
              <a:t>Περιβαλλοντικής </a:t>
            </a:r>
            <a:r>
              <a:rPr lang="el-GR" sz="2800" b="1" dirty="0" err="1" smtClean="0">
                <a:solidFill>
                  <a:srgbClr val="7030A0"/>
                </a:solidFill>
              </a:rPr>
              <a:t>Αδειοδότησης</a:t>
            </a:r>
            <a:endParaRPr lang="el-GR" sz="2800" b="1" dirty="0" smtClean="0">
              <a:solidFill>
                <a:srgbClr val="7030A0"/>
              </a:solidFill>
            </a:endParaRPr>
          </a:p>
          <a:p>
            <a:pPr eaLnBrk="1" hangingPunct="1">
              <a:defRPr/>
            </a:pPr>
            <a:r>
              <a:rPr lang="el-GR" sz="2800" b="1" dirty="0" smtClean="0">
                <a:solidFill>
                  <a:srgbClr val="008000"/>
                </a:solidFill>
              </a:rPr>
              <a:t>Διαδικασία Περιβαλλοντικής </a:t>
            </a:r>
            <a:r>
              <a:rPr lang="el-GR" sz="2800" b="1" dirty="0" err="1" smtClean="0">
                <a:solidFill>
                  <a:srgbClr val="008000"/>
                </a:solidFill>
              </a:rPr>
              <a:t>Αδειοδότησης</a:t>
            </a:r>
            <a:endParaRPr lang="el-GR" sz="2800" b="1" dirty="0" smtClean="0">
              <a:solidFill>
                <a:srgbClr val="008000"/>
              </a:solidFill>
            </a:endParaRPr>
          </a:p>
          <a:p>
            <a:pPr eaLnBrk="1" hangingPunct="1">
              <a:defRPr/>
            </a:pPr>
            <a:r>
              <a:rPr lang="el-GR" sz="2800" b="1" dirty="0" smtClean="0">
                <a:solidFill>
                  <a:srgbClr val="C00000"/>
                </a:solidFill>
              </a:rPr>
              <a:t>Ηλεκτρονική διαχείριση της Περιβαλλοντικής </a:t>
            </a:r>
            <a:r>
              <a:rPr lang="el-GR" sz="2800" b="1" dirty="0" err="1" smtClean="0">
                <a:solidFill>
                  <a:srgbClr val="C00000"/>
                </a:solidFill>
              </a:rPr>
              <a:t>Αδειοδότησης</a:t>
            </a:r>
            <a:endParaRPr lang="el-GR" sz="2800" b="1" dirty="0" smtClean="0">
              <a:solidFill>
                <a:srgbClr val="C00000"/>
              </a:solidFill>
            </a:endParaRPr>
          </a:p>
          <a:p>
            <a:pPr eaLnBrk="1" hangingPunct="1">
              <a:defRPr/>
            </a:pPr>
            <a:r>
              <a:rPr lang="el-GR" sz="2800" b="1" dirty="0" smtClean="0">
                <a:solidFill>
                  <a:srgbClr val="FF0000"/>
                </a:solidFill>
              </a:rPr>
              <a:t>Γνωμοδοτούντες φορείς για Μονάδες </a:t>
            </a:r>
            <a:r>
              <a:rPr lang="el-GR" sz="2800" b="1" dirty="0" err="1" smtClean="0">
                <a:solidFill>
                  <a:srgbClr val="FF0000"/>
                </a:solidFill>
              </a:rPr>
              <a:t>Μυδοκαλλιεργειών</a:t>
            </a:r>
            <a:endParaRPr lang="el-GR" sz="2800" b="1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el-GR" sz="2800" b="1" dirty="0" smtClean="0">
                <a:solidFill>
                  <a:srgbClr val="993366"/>
                </a:solidFill>
              </a:rPr>
              <a:t>Συμβούλιο Περιβαλλοντικής </a:t>
            </a:r>
            <a:r>
              <a:rPr lang="el-GR" sz="2800" b="1" dirty="0" err="1" smtClean="0">
                <a:solidFill>
                  <a:srgbClr val="993366"/>
                </a:solidFill>
              </a:rPr>
              <a:t>Αδειοδότησης</a:t>
            </a:r>
            <a:endParaRPr lang="el-GR" sz="2800" b="1" dirty="0" smtClean="0">
              <a:solidFill>
                <a:srgbClr val="993366"/>
              </a:solidFill>
            </a:endParaRPr>
          </a:p>
        </p:txBody>
      </p:sp>
      <p:sp>
        <p:nvSpPr>
          <p:cNvPr id="141316" name="Text Box 4"/>
          <p:cNvSpPr txBox="1">
            <a:spLocks noChangeArrowheads="1"/>
          </p:cNvSpPr>
          <p:nvPr/>
        </p:nvSpPr>
        <p:spPr bwMode="auto">
          <a:xfrm>
            <a:off x="228600" y="0"/>
            <a:ext cx="80152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Διάρθρωση της Παρουσίασης</a:t>
            </a:r>
          </a:p>
        </p:txBody>
      </p:sp>
      <p:sp>
        <p:nvSpPr>
          <p:cNvPr id="3078" name="3 - Θέση υποσέλιδου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7" name="6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ECCD65A-E46A-437A-92E4-E93B6DB36F5C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478088"/>
            <a:ext cx="8458200" cy="4191000"/>
          </a:xfrm>
        </p:spPr>
        <p:txBody>
          <a:bodyPr/>
          <a:lstStyle/>
          <a:p>
            <a:pPr lvl="1" eaLnBrk="1" hangingPunct="1"/>
            <a:r>
              <a:rPr lang="el-GR" sz="2400" dirty="0" smtClean="0"/>
              <a:t>Δυνατότητα υποβολής φακέλου </a:t>
            </a:r>
            <a:r>
              <a:rPr lang="el-GR" sz="2400" b="1" dirty="0" smtClean="0"/>
              <a:t>Προκαταρκτικού Προσδιορισμού Περιβαλλοντικών Απαιτήσεων </a:t>
            </a:r>
            <a:r>
              <a:rPr lang="el-GR" sz="2400" dirty="0" smtClean="0"/>
              <a:t>(ΠΠΠΑ), πριν την υποβολή </a:t>
            </a:r>
            <a:r>
              <a:rPr lang="el-GR" sz="2400" b="1" dirty="0" smtClean="0"/>
              <a:t>Μελέτης Περιβαλλοντικών Επιπτώσεων </a:t>
            </a:r>
            <a:r>
              <a:rPr lang="el-GR" sz="2400" dirty="0" smtClean="0"/>
              <a:t>(ΜΠΕ)</a:t>
            </a:r>
          </a:p>
          <a:p>
            <a:pPr lvl="1" eaLnBrk="1" hangingPunct="1"/>
            <a:r>
              <a:rPr lang="el-GR" sz="2400" dirty="0" smtClean="0"/>
              <a:t>Μετά την ολοκλήρωση της διαδικασίας εκδίδεται </a:t>
            </a:r>
            <a:r>
              <a:rPr lang="el-GR" sz="2400" b="1" dirty="0" smtClean="0"/>
              <a:t>θετική γνωμοδότηση</a:t>
            </a:r>
            <a:r>
              <a:rPr lang="el-GR" sz="2400" dirty="0" smtClean="0"/>
              <a:t> Προκαταρκτικού Προσδιορισμού Περιβαλλοντικών Απαιτήσεων (ΠΠΠΑ) ή </a:t>
            </a:r>
            <a:r>
              <a:rPr lang="el-GR" sz="2400" b="1" dirty="0" smtClean="0"/>
              <a:t>αρνητική Απόφαση</a:t>
            </a:r>
            <a:r>
              <a:rPr lang="el-GR" sz="2400" dirty="0" smtClean="0"/>
              <a:t> </a:t>
            </a:r>
            <a:endParaRPr lang="el-GR" dirty="0" smtClean="0"/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Διαδικασία Περιβαλλοντικής </a:t>
            </a:r>
            <a:r>
              <a:rPr lang="el-GR" sz="3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l-G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Κοινή διαδικασία έργων και δραστηριοτήτων κατηγορίας Α</a:t>
            </a:r>
            <a:endParaRPr lang="el-GR" sz="2400" b="1" dirty="0" smtClean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11" name="10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CD1082E-47F3-409E-958B-19C087D77F28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478088"/>
            <a:ext cx="8763000" cy="4191000"/>
          </a:xfrm>
        </p:spPr>
        <p:txBody>
          <a:bodyPr/>
          <a:lstStyle/>
          <a:p>
            <a:pPr lvl="1" eaLnBrk="1" hangingPunct="1"/>
            <a:r>
              <a:rPr lang="el-GR" sz="2400" b="1" dirty="0" smtClean="0"/>
              <a:t>Υποβολή</a:t>
            </a:r>
            <a:r>
              <a:rPr lang="el-GR" sz="2400" dirty="0" smtClean="0"/>
              <a:t> Μελέτης Περιβαλλοντικών Επιπτώσεων </a:t>
            </a:r>
          </a:p>
          <a:p>
            <a:pPr lvl="1" eaLnBrk="1" hangingPunct="1"/>
            <a:r>
              <a:rPr lang="el-GR" sz="2400" b="1" dirty="0" smtClean="0"/>
              <a:t>Διαβούλευση</a:t>
            </a:r>
            <a:r>
              <a:rPr lang="el-GR" sz="2400" dirty="0" smtClean="0"/>
              <a:t> με κοινό, φορείς, υπηρεσίες</a:t>
            </a:r>
          </a:p>
          <a:p>
            <a:pPr lvl="1" eaLnBrk="1" hangingPunct="1"/>
            <a:r>
              <a:rPr lang="el-GR" sz="2400" b="1" dirty="0" smtClean="0"/>
              <a:t>Απόφαση</a:t>
            </a:r>
            <a:r>
              <a:rPr lang="el-GR" sz="2400" dirty="0" smtClean="0"/>
              <a:t> έγκρισης ή μη περιβαλλοντικών όρων (ΑΕΠΟ)</a:t>
            </a:r>
          </a:p>
          <a:p>
            <a:pPr lvl="2" eaLnBrk="1" hangingPunct="1"/>
            <a:r>
              <a:rPr lang="el-GR" sz="2000" b="1" dirty="0" smtClean="0"/>
              <a:t>Διάρκεια ΑΕΠΟ</a:t>
            </a:r>
            <a:r>
              <a:rPr lang="el-GR" sz="2000" dirty="0" smtClean="0"/>
              <a:t>: 15 χρόνια (ή αιτιολογημένα για λιγότερο)</a:t>
            </a:r>
            <a:br>
              <a:rPr lang="el-GR" sz="2000" dirty="0" smtClean="0"/>
            </a:br>
            <a:r>
              <a:rPr lang="el-GR" sz="2000" dirty="0" smtClean="0"/>
              <a:t>Η ισχύς της παρατείνεται για 6 χρόνια εφόσον διαθέτει ως σύστημα Οικολογική Διαχείριση και Οικολογικό Έλεγχο (EMAS) και για 4 χρόνια για Σύστημα Περιβαλλοντικής Διαχείρισης ISO 14001</a:t>
            </a:r>
          </a:p>
          <a:p>
            <a:pPr lvl="2" eaLnBrk="1" hangingPunct="1"/>
            <a:r>
              <a:rPr lang="el-GR" sz="2000" dirty="0" smtClean="0"/>
              <a:t>Η διάρκεια των </a:t>
            </a:r>
            <a:r>
              <a:rPr lang="el-GR" sz="2000" b="1" dirty="0" smtClean="0"/>
              <a:t>υφιστάμενων</a:t>
            </a:r>
            <a:r>
              <a:rPr lang="el-GR" sz="2000" dirty="0" smtClean="0"/>
              <a:t> ΑΕΠΟ παρατείνεται μέχρι τη συμπλήρωση δεκαπενταετίας από την έκδοσή τους εφόσον δεν έχει επέλθει ουσιαστική μεταβολή των δεδομένων βάσει των οποίων εκδόθηκαν</a:t>
            </a:r>
            <a:endParaRPr lang="el-GR" sz="2400" dirty="0" smtClean="0"/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Διαδικασία Περιβαλλοντικής </a:t>
            </a:r>
            <a:r>
              <a:rPr lang="el-GR" sz="3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l-G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Κοινή διαδικασία έργων και δραστηριοτήτων κατηγορίας Α</a:t>
            </a:r>
            <a:endParaRPr lang="el-GR" sz="2400" b="1" dirty="0" smtClean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9" name="8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 advTm="6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81000" y="2478088"/>
            <a:ext cx="8763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buFontTx/>
              <a:buChar char="–"/>
              <a:defRPr/>
            </a:pPr>
            <a:r>
              <a:rPr lang="el-GR" b="1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Υποβολή</a:t>
            </a:r>
            <a:r>
              <a:rPr lang="el-GR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Μελέτης Περιβαλλοντικών Επιπτώσεων </a:t>
            </a:r>
          </a:p>
          <a:p>
            <a:pPr marL="742950" lvl="1" indent="-285750">
              <a:buFontTx/>
              <a:buChar char="–"/>
              <a:defRPr/>
            </a:pPr>
            <a:r>
              <a:rPr lang="el-GR" b="1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Διαβούλευση</a:t>
            </a:r>
            <a:r>
              <a:rPr lang="el-GR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με κοινό/φορείς, υπηρεσίες</a:t>
            </a:r>
          </a:p>
          <a:p>
            <a:pPr marL="742950" lvl="1" indent="-285750">
              <a:buFontTx/>
              <a:buChar char="–"/>
              <a:defRPr/>
            </a:pPr>
            <a:r>
              <a:rPr lang="el-GR" b="1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Απόφαση</a:t>
            </a:r>
            <a:r>
              <a:rPr lang="el-GR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έγκρισης ή μη περιβαλλοντικών όρων (ΑΕΠΟ)</a:t>
            </a:r>
          </a:p>
          <a:p>
            <a:pPr marL="1143000" lvl="2" indent="-228600">
              <a:buFontTx/>
              <a:buChar char="•"/>
              <a:defRPr/>
            </a:pPr>
            <a:r>
              <a:rPr lang="el-GR" sz="2000" b="1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Διάρκεια ΑΕΠΟ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: 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15 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χρόνια (ή αιτιολογημένα για λιγότερο)</a:t>
            </a:r>
            <a:b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</a:b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Η ισχύς της παρατείνεται για  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6 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χρόνια εφόσον διαθέτει ως σύστημα Οικολογική Διαχείριση και Οικολογικό Έλεγχο (EMAS) και για 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4 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χρόνια για Σύστημα Περιβαλλοντικής Διαχείρισης ISO 14001</a:t>
            </a:r>
          </a:p>
          <a:p>
            <a:pPr marL="1143000" lvl="2" indent="-228600">
              <a:buFontTx/>
              <a:buChar char="•"/>
              <a:defRPr/>
            </a:pP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Η διάρκεια των </a:t>
            </a:r>
            <a:r>
              <a:rPr lang="el-GR" sz="2000" b="1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υφιστάμενων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ΑΕΠΟ 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παρατείνεται μέχρι τη συμπλήρωση 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δεκαπενταετίας 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από την έκδοσή τους εφόσον δεν έχει επέλθει ουσιαστική μεταβολή των δεδομένων βάσει των οποίων 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εκδόθηκαν</a:t>
            </a:r>
            <a:endParaRPr lang="el-GR" kern="0" dirty="0">
              <a:latin typeface="+mn-lt"/>
            </a:endParaRPr>
          </a:p>
        </p:txBody>
      </p:sp>
      <p:sp>
        <p:nvSpPr>
          <p:cNvPr id="24578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C4B0196-23A2-4A1D-9B5A-F6CA9C07674C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Διαδικασία Περιβαλλοντικής </a:t>
            </a:r>
            <a:r>
              <a:rPr lang="el-GR" sz="3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l-G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Κοινή διαδικασία έργων και δραστηριοτήτων κατηγορίας Α</a:t>
            </a:r>
            <a:endParaRPr lang="el-GR" sz="2400" b="1" dirty="0" smtClean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9 - Στρογγυλεμένο ορθογώνιο"/>
          <p:cNvSpPr/>
          <p:nvPr/>
        </p:nvSpPr>
        <p:spPr bwMode="auto">
          <a:xfrm>
            <a:off x="3491880" y="2996952"/>
            <a:ext cx="5544616" cy="2952328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r>
              <a:rPr lang="el-GR" dirty="0"/>
              <a:t>Η Απόφαση Έγκρισης Περιβαλλοντικών Όρων (</a:t>
            </a:r>
            <a:r>
              <a:rPr lang="el-GR" b="1" dirty="0"/>
              <a:t>ΑΕΠΟ</a:t>
            </a:r>
            <a:r>
              <a:rPr lang="el-GR" dirty="0"/>
              <a:t>) αποτελεί </a:t>
            </a:r>
            <a:r>
              <a:rPr lang="el-GR" b="1" dirty="0"/>
              <a:t>προϋπόθεση</a:t>
            </a:r>
            <a:r>
              <a:rPr lang="el-GR" dirty="0"/>
              <a:t> για την έκδοση </a:t>
            </a:r>
            <a:r>
              <a:rPr lang="el-GR" b="1" dirty="0"/>
              <a:t>κάθε διοικητικής πράξης </a:t>
            </a:r>
            <a:r>
              <a:rPr lang="el-GR" dirty="0"/>
              <a:t>που απαιτείται κατά περίπτωση, σύμφωνα με τις κείμενες διατάξεις για </a:t>
            </a:r>
            <a:r>
              <a:rPr lang="el-GR" b="1" dirty="0"/>
              <a:t>την πραγματοποίηση ή λειτουργία </a:t>
            </a:r>
            <a:r>
              <a:rPr lang="el-GR" dirty="0"/>
              <a:t>του έργου ή της δραστηριότητας</a:t>
            </a:r>
          </a:p>
        </p:txBody>
      </p:sp>
      <p:sp>
        <p:nvSpPr>
          <p:cNvPr id="9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11" name="10 - Εικόνα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381000" y="2478088"/>
            <a:ext cx="8763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buFontTx/>
              <a:buChar char="–"/>
              <a:defRPr/>
            </a:pPr>
            <a:r>
              <a:rPr lang="el-GR" b="1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Υποβολή</a:t>
            </a:r>
            <a:r>
              <a:rPr lang="el-GR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Μελέτης Περιβαλλοντικών Επιπτώσεων </a:t>
            </a:r>
          </a:p>
          <a:p>
            <a:pPr marL="742950" lvl="1" indent="-285750">
              <a:buFontTx/>
              <a:buChar char="–"/>
              <a:defRPr/>
            </a:pPr>
            <a:r>
              <a:rPr lang="el-GR" b="1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Διαβούλευση</a:t>
            </a:r>
            <a:r>
              <a:rPr lang="el-GR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με κοινό/φορείς, υπηρεσίες</a:t>
            </a:r>
          </a:p>
          <a:p>
            <a:pPr marL="742950" lvl="1" indent="-285750">
              <a:buFontTx/>
              <a:buChar char="–"/>
              <a:defRPr/>
            </a:pPr>
            <a:r>
              <a:rPr lang="el-GR" b="1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Απόφαση</a:t>
            </a:r>
            <a:r>
              <a:rPr lang="el-GR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έγκρισης ή μη περιβαλλοντικών όρων (ΑΕΠΟ)</a:t>
            </a:r>
          </a:p>
          <a:p>
            <a:pPr marL="1143000" lvl="2" indent="-228600">
              <a:buFontTx/>
              <a:buChar char="•"/>
              <a:defRPr/>
            </a:pPr>
            <a:r>
              <a:rPr lang="el-GR" sz="2000" b="1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Διάρκεια ΑΕΠΟ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: 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15 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χρόνια (ή αιτιολογημένα για λιγότερο)</a:t>
            </a:r>
            <a:b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</a:b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Η ισχύς της παρατείνεται για  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6 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χρόνια εφόσον διαθέτει ως σύστημα Οικολογική Διαχείριση και Οικολογικό Έλεγχο (EMAS) και για 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4 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χρόνια για Σύστημα Περιβαλλοντικής Διαχείρισης ISO 14001</a:t>
            </a:r>
          </a:p>
          <a:p>
            <a:pPr marL="1143000" lvl="2" indent="-228600">
              <a:buFontTx/>
              <a:buChar char="•"/>
              <a:defRPr/>
            </a:pP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Η διάρκεια των </a:t>
            </a:r>
            <a:r>
              <a:rPr lang="el-GR" sz="2000" b="1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υφιστάμενων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ΑΕΠΟ 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παρατείνεται μέχρι τη συμπλήρωση </a:t>
            </a:r>
            <a:r>
              <a:rPr lang="el-GR" sz="2000" kern="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δεκαπενατετίας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από την έκδοσή τους εφόσον δεν έχει επέλθει ουσιαστική μεταβολή των δεδομένων βάσει των οποίων 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εκδόθηκαν</a:t>
            </a:r>
            <a:endParaRPr lang="el-GR" kern="0" dirty="0">
              <a:latin typeface="+mn-lt"/>
            </a:endParaRPr>
          </a:p>
        </p:txBody>
      </p:sp>
      <p:sp>
        <p:nvSpPr>
          <p:cNvPr id="20483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67FFECD-050A-40D5-AC8A-4F141EB99B2A}" type="slidenum">
              <a:rPr lang="el-GR" smtClean="0"/>
              <a:pPr/>
              <a:t>23</a:t>
            </a:fld>
            <a:endParaRPr lang="el-GR" smtClean="0"/>
          </a:p>
        </p:txBody>
      </p:sp>
      <p:grpSp>
        <p:nvGrpSpPr>
          <p:cNvPr id="20485" name="6 - Ομάδα"/>
          <p:cNvGrpSpPr>
            <a:grpSpLocks/>
          </p:cNvGrpSpPr>
          <p:nvPr/>
        </p:nvGrpSpPr>
        <p:grpSpPr bwMode="auto">
          <a:xfrm>
            <a:off x="1025525" y="1989138"/>
            <a:ext cx="7002463" cy="4248150"/>
            <a:chOff x="1259632" y="2132856"/>
            <a:chExt cx="4320280" cy="2772208"/>
          </a:xfrm>
        </p:grpSpPr>
        <p:sp>
          <p:nvSpPr>
            <p:cNvPr id="8" name="7 - Διάγραμμα ροής: Διεργασία"/>
            <p:cNvSpPr/>
            <p:nvPr/>
          </p:nvSpPr>
          <p:spPr bwMode="auto">
            <a:xfrm>
              <a:off x="2519772" y="2132856"/>
              <a:ext cx="1800000" cy="900000"/>
            </a:xfrm>
            <a:prstGeom prst="flowChartProcess">
              <a:avLst/>
            </a:prstGeom>
            <a:solidFill>
              <a:srgbClr val="00B0F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01600" prst="riblet"/>
            </a:sp3d>
          </p:spPr>
          <p:txBody>
            <a:bodyPr/>
            <a:lstStyle/>
            <a:p>
              <a:pPr algn="ctr">
                <a:defRPr/>
              </a:pPr>
              <a:r>
                <a:rPr lang="el-GR" b="1" dirty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Μελέτη Περιβαλλοντικών Επιπτώσεων</a:t>
              </a:r>
            </a:p>
          </p:txBody>
        </p:sp>
        <p:sp>
          <p:nvSpPr>
            <p:cNvPr id="9" name="8 - Διάγραμμα ροής: Διεργασία"/>
            <p:cNvSpPr/>
            <p:nvPr/>
          </p:nvSpPr>
          <p:spPr bwMode="auto">
            <a:xfrm>
              <a:off x="2519772" y="4005064"/>
              <a:ext cx="1800000" cy="900000"/>
            </a:xfrm>
            <a:prstGeom prst="flowChartProcess">
              <a:avLst/>
            </a:prstGeom>
            <a:solidFill>
              <a:srgbClr val="FF330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01600" prst="riblet"/>
            </a:sp3d>
          </p:spPr>
          <p:txBody>
            <a:bodyPr anchor="ctr"/>
            <a:lstStyle/>
            <a:p>
              <a:pPr algn="ctr">
                <a:defRPr/>
              </a:pPr>
              <a:r>
                <a:rPr lang="el-GR" b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Αξιολόγηση</a:t>
              </a:r>
            </a:p>
          </p:txBody>
        </p:sp>
        <p:sp>
          <p:nvSpPr>
            <p:cNvPr id="10" name="9 - Διάγραμμα ροής: Διεργασία"/>
            <p:cNvSpPr/>
            <p:nvPr/>
          </p:nvSpPr>
          <p:spPr bwMode="auto">
            <a:xfrm>
              <a:off x="3779912" y="3068960"/>
              <a:ext cx="1800000" cy="900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01600" prst="riblet"/>
            </a:sp3d>
          </p:spPr>
          <p:txBody>
            <a:bodyPr anchor="ctr"/>
            <a:lstStyle/>
            <a:p>
              <a:pPr algn="ctr">
                <a:defRPr/>
              </a:pPr>
              <a:r>
                <a:rPr lang="el-GR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Διαβούλευση</a:t>
              </a:r>
            </a:p>
          </p:txBody>
        </p:sp>
        <p:sp>
          <p:nvSpPr>
            <p:cNvPr id="11" name="10 - Διάγραμμα ροής: Διεργασία"/>
            <p:cNvSpPr/>
            <p:nvPr/>
          </p:nvSpPr>
          <p:spPr bwMode="auto">
            <a:xfrm>
              <a:off x="1259632" y="3068960"/>
              <a:ext cx="1800000" cy="900000"/>
            </a:xfrm>
            <a:prstGeom prst="flowChartProcess">
              <a:avLst/>
            </a:prstGeom>
            <a:solidFill>
              <a:srgbClr val="00B05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01600" prst="riblet"/>
            </a:sp3d>
          </p:spPr>
          <p:txBody>
            <a:bodyPr/>
            <a:lstStyle/>
            <a:p>
              <a:pPr algn="ctr">
                <a:defRPr/>
              </a:pPr>
              <a:r>
                <a:rPr lang="el-GR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Έγκριση ή μη Περιβαλλοντικών Όρων</a:t>
              </a:r>
            </a:p>
          </p:txBody>
        </p:sp>
        <p:sp>
          <p:nvSpPr>
            <p:cNvPr id="12" name="11 - Βέλος λυγισμένο προς τα επάνω"/>
            <p:cNvSpPr/>
            <p:nvPr/>
          </p:nvSpPr>
          <p:spPr bwMode="auto">
            <a:xfrm rot="5400000" flipV="1">
              <a:off x="4391980" y="3969060"/>
              <a:ext cx="792088" cy="864096"/>
            </a:xfrm>
            <a:prstGeom prst="bentUpArrow">
              <a:avLst/>
            </a:prstGeom>
            <a:solidFill>
              <a:srgbClr val="7030A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/>
            <a:lstStyle/>
            <a:p>
              <a:pPr>
                <a:defRPr/>
              </a:pPr>
              <a:endParaRPr lang="el-GR" b="1"/>
            </a:p>
          </p:txBody>
        </p:sp>
        <p:sp>
          <p:nvSpPr>
            <p:cNvPr id="13" name="12 - Βέλος λυγισμένο προς τα επάνω"/>
            <p:cNvSpPr/>
            <p:nvPr/>
          </p:nvSpPr>
          <p:spPr bwMode="auto">
            <a:xfrm flipV="1">
              <a:off x="4355976" y="2132856"/>
              <a:ext cx="1008112" cy="864096"/>
            </a:xfrm>
            <a:prstGeom prst="bentUpArrow">
              <a:avLst/>
            </a:prstGeom>
            <a:solidFill>
              <a:srgbClr val="7030A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/>
            <a:lstStyle/>
            <a:p>
              <a:pPr>
                <a:defRPr/>
              </a:pPr>
              <a:endParaRPr lang="el-GR" b="1"/>
            </a:p>
          </p:txBody>
        </p:sp>
        <p:sp>
          <p:nvSpPr>
            <p:cNvPr id="14" name="13 - Βέλος λυγισμένο προς τα επάνω"/>
            <p:cNvSpPr/>
            <p:nvPr/>
          </p:nvSpPr>
          <p:spPr bwMode="auto">
            <a:xfrm rot="10800000" flipV="1">
              <a:off x="1475656" y="4005064"/>
              <a:ext cx="1008112" cy="864096"/>
            </a:xfrm>
            <a:prstGeom prst="bentUpArrow">
              <a:avLst/>
            </a:prstGeom>
            <a:solidFill>
              <a:srgbClr val="7030A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/>
            <a:lstStyle/>
            <a:p>
              <a:pPr>
                <a:defRPr/>
              </a:pPr>
              <a:endParaRPr lang="el-GR" b="1"/>
            </a:p>
          </p:txBody>
        </p:sp>
      </p:grp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Διαδικασία Περιβαλλοντικής </a:t>
            </a:r>
            <a:r>
              <a:rPr lang="el-GR" sz="3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l-G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Κοινή διαδικασία έργων και δραστηριοτήτων κατηγορίας Α</a:t>
            </a:r>
            <a:endParaRPr lang="el-GR" sz="2400" b="1" dirty="0" smtClean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16" name="15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 advTm="200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381000" y="2478088"/>
            <a:ext cx="8763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buFontTx/>
              <a:buChar char="–"/>
              <a:defRPr/>
            </a:pPr>
            <a:r>
              <a:rPr lang="el-GR" b="1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Υποβολή</a:t>
            </a:r>
            <a:r>
              <a:rPr lang="el-GR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Μελέτης Περιβαλλοντικών Επιπτώσεων </a:t>
            </a:r>
          </a:p>
          <a:p>
            <a:pPr marL="742950" lvl="1" indent="-285750">
              <a:buFontTx/>
              <a:buChar char="–"/>
              <a:defRPr/>
            </a:pPr>
            <a:r>
              <a:rPr lang="el-GR" b="1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Διαβούλευση</a:t>
            </a:r>
            <a:r>
              <a:rPr lang="el-GR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με κοινό/φορείς, υπηρεσίες</a:t>
            </a:r>
          </a:p>
          <a:p>
            <a:pPr marL="742950" lvl="1" indent="-285750">
              <a:buFontTx/>
              <a:buChar char="–"/>
              <a:defRPr/>
            </a:pPr>
            <a:r>
              <a:rPr lang="el-GR" b="1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Απόφαση</a:t>
            </a:r>
            <a:r>
              <a:rPr lang="el-GR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έγκρισης ή μη περιβαλλοντικών όρων (ΑΕΠΟ)</a:t>
            </a:r>
          </a:p>
          <a:p>
            <a:pPr marL="1143000" lvl="2" indent="-228600">
              <a:buFontTx/>
              <a:buChar char="•"/>
              <a:defRPr/>
            </a:pPr>
            <a:r>
              <a:rPr lang="el-GR" sz="2000" b="1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Διάρκεια ΑΕΠΟ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: 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15 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χρόνια (ή αιτιολογημένα για λιγότερο)</a:t>
            </a:r>
            <a:b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</a:b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Η ισχύς της παρατείνεται για  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6 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χρόνια εφόσον διαθέτει ως σύστημα Οικολογική Διαχείριση και Οικολογικό Έλεγχο (EMAS) και για 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4 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χρόνια για Σύστημα Περιβαλλοντικής Διαχείρισης ISO 14001</a:t>
            </a:r>
          </a:p>
          <a:p>
            <a:pPr marL="1143000" lvl="2" indent="-228600">
              <a:buFontTx/>
              <a:buChar char="•"/>
              <a:defRPr/>
            </a:pP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Η διάρκεια των </a:t>
            </a:r>
            <a:r>
              <a:rPr lang="el-GR" sz="2000" b="1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υφιστάμενων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ΑΕΠΟ 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παρατείνεται μέχρι τη συμπλήρωση </a:t>
            </a:r>
            <a:r>
              <a:rPr lang="el-GR" sz="2000" kern="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δεκαπενατετίας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από την έκδοσή τους εφόσον δεν έχει επέλθει ουσιαστική μεταβολή των δεδομένων βάσει των οποίων 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εκδόθηκαν</a:t>
            </a:r>
            <a:endParaRPr lang="el-GR" kern="0" dirty="0">
              <a:latin typeface="+mn-lt"/>
            </a:endParaRPr>
          </a:p>
        </p:txBody>
      </p:sp>
      <p:sp>
        <p:nvSpPr>
          <p:cNvPr id="21507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64B3986-7608-4E5C-950B-1F080E82276C}" type="slidenum">
              <a:rPr lang="el-GR" smtClean="0"/>
              <a:pPr/>
              <a:t>24</a:t>
            </a:fld>
            <a:endParaRPr lang="el-GR" smtClean="0"/>
          </a:p>
        </p:txBody>
      </p:sp>
      <p:grpSp>
        <p:nvGrpSpPr>
          <p:cNvPr id="21509" name="6 - Ομάδα"/>
          <p:cNvGrpSpPr>
            <a:grpSpLocks/>
          </p:cNvGrpSpPr>
          <p:nvPr/>
        </p:nvGrpSpPr>
        <p:grpSpPr bwMode="auto">
          <a:xfrm>
            <a:off x="1025525" y="1989138"/>
            <a:ext cx="7002463" cy="4248150"/>
            <a:chOff x="1259632" y="2132856"/>
            <a:chExt cx="4320280" cy="2772208"/>
          </a:xfrm>
        </p:grpSpPr>
        <p:sp>
          <p:nvSpPr>
            <p:cNvPr id="8" name="7 - Διάγραμμα ροής: Διεργασία"/>
            <p:cNvSpPr/>
            <p:nvPr/>
          </p:nvSpPr>
          <p:spPr bwMode="auto">
            <a:xfrm>
              <a:off x="2519772" y="2132856"/>
              <a:ext cx="1800000" cy="900000"/>
            </a:xfrm>
            <a:prstGeom prst="flowChartProcess">
              <a:avLst/>
            </a:prstGeom>
            <a:solidFill>
              <a:srgbClr val="00B0F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01600" prst="riblet"/>
            </a:sp3d>
          </p:spPr>
          <p:txBody>
            <a:bodyPr/>
            <a:lstStyle/>
            <a:p>
              <a:pPr algn="ctr">
                <a:defRPr/>
              </a:pPr>
              <a:r>
                <a:rPr lang="el-GR" b="1" dirty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Μελέτη Περιβαλλοντικών Επιπτώσεων</a:t>
              </a:r>
            </a:p>
          </p:txBody>
        </p:sp>
        <p:sp>
          <p:nvSpPr>
            <p:cNvPr id="9" name="8 - Διάγραμμα ροής: Διεργασία"/>
            <p:cNvSpPr/>
            <p:nvPr/>
          </p:nvSpPr>
          <p:spPr bwMode="auto">
            <a:xfrm>
              <a:off x="2519772" y="4005064"/>
              <a:ext cx="1800000" cy="900000"/>
            </a:xfrm>
            <a:prstGeom prst="flowChartProcess">
              <a:avLst/>
            </a:prstGeom>
            <a:solidFill>
              <a:srgbClr val="FF330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01600" prst="riblet"/>
            </a:sp3d>
          </p:spPr>
          <p:txBody>
            <a:bodyPr anchor="ctr"/>
            <a:lstStyle/>
            <a:p>
              <a:pPr algn="ctr">
                <a:defRPr/>
              </a:pPr>
              <a:r>
                <a:rPr lang="el-GR" b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Αξιολόγηση</a:t>
              </a:r>
            </a:p>
          </p:txBody>
        </p:sp>
        <p:sp>
          <p:nvSpPr>
            <p:cNvPr id="10" name="9 - Διάγραμμα ροής: Διεργασία"/>
            <p:cNvSpPr/>
            <p:nvPr/>
          </p:nvSpPr>
          <p:spPr bwMode="auto">
            <a:xfrm>
              <a:off x="3779912" y="3068960"/>
              <a:ext cx="1800000" cy="900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01600" prst="riblet"/>
            </a:sp3d>
          </p:spPr>
          <p:txBody>
            <a:bodyPr anchor="ctr"/>
            <a:lstStyle/>
            <a:p>
              <a:pPr algn="ctr">
                <a:defRPr/>
              </a:pPr>
              <a:r>
                <a:rPr lang="el-GR" b="1" dirty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Διαβούλευση</a:t>
              </a:r>
            </a:p>
          </p:txBody>
        </p:sp>
        <p:sp>
          <p:nvSpPr>
            <p:cNvPr id="11" name="10 - Διάγραμμα ροής: Διεργασία"/>
            <p:cNvSpPr/>
            <p:nvPr/>
          </p:nvSpPr>
          <p:spPr bwMode="auto">
            <a:xfrm>
              <a:off x="1259632" y="3068960"/>
              <a:ext cx="1800000" cy="900000"/>
            </a:xfrm>
            <a:prstGeom prst="flowChartProcess">
              <a:avLst/>
            </a:prstGeom>
            <a:solidFill>
              <a:srgbClr val="00B05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01600" prst="riblet"/>
            </a:sp3d>
          </p:spPr>
          <p:txBody>
            <a:bodyPr/>
            <a:lstStyle/>
            <a:p>
              <a:pPr algn="ctr">
                <a:defRPr/>
              </a:pPr>
              <a:r>
                <a:rPr lang="el-GR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Έγκριση ή μη Περιβαλλοντικών Όρων</a:t>
              </a:r>
            </a:p>
          </p:txBody>
        </p:sp>
        <p:sp>
          <p:nvSpPr>
            <p:cNvPr id="12" name="11 - Βέλος λυγισμένο προς τα επάνω"/>
            <p:cNvSpPr/>
            <p:nvPr/>
          </p:nvSpPr>
          <p:spPr bwMode="auto">
            <a:xfrm rot="5400000" flipV="1">
              <a:off x="4391980" y="3969060"/>
              <a:ext cx="792088" cy="864096"/>
            </a:xfrm>
            <a:prstGeom prst="bentUpArrow">
              <a:avLst/>
            </a:prstGeom>
            <a:solidFill>
              <a:srgbClr val="7030A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/>
            <a:lstStyle/>
            <a:p>
              <a:pPr>
                <a:defRPr/>
              </a:pPr>
              <a:endParaRPr lang="el-GR" b="1"/>
            </a:p>
          </p:txBody>
        </p:sp>
        <p:sp>
          <p:nvSpPr>
            <p:cNvPr id="13" name="12 - Βέλος λυγισμένο προς τα επάνω"/>
            <p:cNvSpPr/>
            <p:nvPr/>
          </p:nvSpPr>
          <p:spPr bwMode="auto">
            <a:xfrm flipV="1">
              <a:off x="4355976" y="2132856"/>
              <a:ext cx="1008112" cy="864096"/>
            </a:xfrm>
            <a:prstGeom prst="bentUpArrow">
              <a:avLst/>
            </a:prstGeom>
            <a:solidFill>
              <a:srgbClr val="7030A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/>
            <a:lstStyle/>
            <a:p>
              <a:pPr>
                <a:defRPr/>
              </a:pPr>
              <a:endParaRPr lang="el-GR" b="1"/>
            </a:p>
          </p:txBody>
        </p:sp>
        <p:sp>
          <p:nvSpPr>
            <p:cNvPr id="14" name="13 - Βέλος λυγισμένο προς τα επάνω"/>
            <p:cNvSpPr/>
            <p:nvPr/>
          </p:nvSpPr>
          <p:spPr bwMode="auto">
            <a:xfrm rot="10800000" flipV="1">
              <a:off x="1475656" y="4005064"/>
              <a:ext cx="1008112" cy="864096"/>
            </a:xfrm>
            <a:prstGeom prst="bentUpArrow">
              <a:avLst/>
            </a:prstGeom>
            <a:solidFill>
              <a:srgbClr val="7030A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/>
            <a:lstStyle/>
            <a:p>
              <a:pPr>
                <a:defRPr/>
              </a:pPr>
              <a:endParaRPr lang="el-GR" b="1"/>
            </a:p>
          </p:txBody>
        </p:sp>
      </p:grpSp>
      <p:sp>
        <p:nvSpPr>
          <p:cNvPr id="16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Διαδικασία Περιβαλλοντικής </a:t>
            </a:r>
            <a:r>
              <a:rPr lang="el-GR" sz="3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l-G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Κοινή διαδικασία έργων και δραστηριοτήτων κατηγορίας Α</a:t>
            </a:r>
            <a:endParaRPr lang="el-GR" sz="2400" b="1" dirty="0" smtClean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19" name="18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 advTm="2000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381000" y="2478088"/>
            <a:ext cx="8763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buFontTx/>
              <a:buChar char="–"/>
              <a:defRPr/>
            </a:pPr>
            <a:r>
              <a:rPr lang="el-GR" b="1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Υποβολή</a:t>
            </a:r>
            <a:r>
              <a:rPr lang="el-GR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Μελέτης Περιβαλλοντικών Επιπτώσεων </a:t>
            </a:r>
          </a:p>
          <a:p>
            <a:pPr marL="742950" lvl="1" indent="-285750">
              <a:buFontTx/>
              <a:buChar char="–"/>
              <a:defRPr/>
            </a:pPr>
            <a:r>
              <a:rPr lang="el-GR" b="1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Διαβούλευση</a:t>
            </a:r>
            <a:r>
              <a:rPr lang="el-GR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με κοινό/φορείς, υπηρεσίες</a:t>
            </a:r>
          </a:p>
          <a:p>
            <a:pPr marL="742950" lvl="1" indent="-285750">
              <a:buFontTx/>
              <a:buChar char="–"/>
              <a:defRPr/>
            </a:pPr>
            <a:r>
              <a:rPr lang="el-GR" b="1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Απόφαση</a:t>
            </a:r>
            <a:r>
              <a:rPr lang="el-GR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έγκρισης ή μη περιβαλλοντικών όρων (ΑΕΠΟ)</a:t>
            </a:r>
          </a:p>
          <a:p>
            <a:pPr marL="1143000" lvl="2" indent="-228600">
              <a:buFontTx/>
              <a:buChar char="•"/>
              <a:defRPr/>
            </a:pPr>
            <a:r>
              <a:rPr lang="el-GR" sz="2000" b="1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Διάρκεια ΑΕΠΟ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: 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15 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χρόνια (ή αιτιολογημένα για λιγότερο)</a:t>
            </a:r>
            <a:b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</a:b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Η ισχύς της παρατείνεται για  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6 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χρόνια εφόσον διαθέτει ως σύστημα Οικολογική Διαχείριση και Οικολογικό Έλεγχο (EMAS) και για 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4 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χρόνια για Σύστημα Περιβαλλοντικής Διαχείρισης ISO 14001</a:t>
            </a:r>
          </a:p>
          <a:p>
            <a:pPr marL="1143000" lvl="2" indent="-228600">
              <a:buFontTx/>
              <a:buChar char="•"/>
              <a:defRPr/>
            </a:pP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Η διάρκεια των </a:t>
            </a:r>
            <a:r>
              <a:rPr lang="el-GR" sz="2000" b="1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υφιστάμενων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ΑΕΠΟ 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παρατείνεται μέχρι τη συμπλήρωση </a:t>
            </a:r>
            <a:r>
              <a:rPr lang="el-GR" sz="2000" kern="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δεκαπενατετίας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από την έκδοσή τους εφόσον δεν έχει επέλθει ουσιαστική μεταβολή των δεδομένων βάσει των οποίων 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εκδόθηκαν</a:t>
            </a:r>
            <a:endParaRPr lang="el-GR" kern="0" dirty="0">
              <a:latin typeface="+mn-lt"/>
            </a:endParaRPr>
          </a:p>
        </p:txBody>
      </p:sp>
      <p:sp>
        <p:nvSpPr>
          <p:cNvPr id="22531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A7080F8-AAA7-40DE-8AC6-82FA79E9D2D3}" type="slidenum">
              <a:rPr lang="el-GR" smtClean="0"/>
              <a:pPr/>
              <a:t>25</a:t>
            </a:fld>
            <a:endParaRPr lang="el-GR" smtClean="0"/>
          </a:p>
        </p:txBody>
      </p:sp>
      <p:grpSp>
        <p:nvGrpSpPr>
          <p:cNvPr id="22533" name="6 - Ομάδα"/>
          <p:cNvGrpSpPr>
            <a:grpSpLocks/>
          </p:cNvGrpSpPr>
          <p:nvPr/>
        </p:nvGrpSpPr>
        <p:grpSpPr bwMode="auto">
          <a:xfrm>
            <a:off x="1025525" y="1989138"/>
            <a:ext cx="7002463" cy="4248150"/>
            <a:chOff x="1259632" y="2132856"/>
            <a:chExt cx="4320280" cy="2772208"/>
          </a:xfrm>
        </p:grpSpPr>
        <p:sp>
          <p:nvSpPr>
            <p:cNvPr id="8" name="7 - Διάγραμμα ροής: Διεργασία"/>
            <p:cNvSpPr/>
            <p:nvPr/>
          </p:nvSpPr>
          <p:spPr bwMode="auto">
            <a:xfrm>
              <a:off x="2519772" y="2132856"/>
              <a:ext cx="1800000" cy="900000"/>
            </a:xfrm>
            <a:prstGeom prst="flowChartProcess">
              <a:avLst/>
            </a:prstGeom>
            <a:solidFill>
              <a:srgbClr val="00B0F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01600" prst="riblet"/>
            </a:sp3d>
          </p:spPr>
          <p:txBody>
            <a:bodyPr/>
            <a:lstStyle/>
            <a:p>
              <a:pPr algn="ctr">
                <a:defRPr/>
              </a:pPr>
              <a:r>
                <a:rPr lang="el-GR" b="1" dirty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Μελέτη Περιβαλλοντικών Επιπτώσεων</a:t>
              </a:r>
            </a:p>
          </p:txBody>
        </p:sp>
        <p:sp>
          <p:nvSpPr>
            <p:cNvPr id="9" name="8 - Διάγραμμα ροής: Διεργασία"/>
            <p:cNvSpPr/>
            <p:nvPr/>
          </p:nvSpPr>
          <p:spPr bwMode="auto">
            <a:xfrm>
              <a:off x="2519772" y="4005064"/>
              <a:ext cx="1800000" cy="900000"/>
            </a:xfrm>
            <a:prstGeom prst="flowChartProcess">
              <a:avLst/>
            </a:prstGeom>
            <a:solidFill>
              <a:srgbClr val="FF330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01600" prst="riblet"/>
            </a:sp3d>
          </p:spPr>
          <p:txBody>
            <a:bodyPr anchor="ctr"/>
            <a:lstStyle/>
            <a:p>
              <a:pPr algn="ctr">
                <a:defRPr/>
              </a:pPr>
              <a:r>
                <a:rPr lang="el-GR" b="1" dirty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Αξιολόγηση</a:t>
              </a:r>
            </a:p>
          </p:txBody>
        </p:sp>
        <p:sp>
          <p:nvSpPr>
            <p:cNvPr id="10" name="9 - Διάγραμμα ροής: Διεργασία"/>
            <p:cNvSpPr/>
            <p:nvPr/>
          </p:nvSpPr>
          <p:spPr bwMode="auto">
            <a:xfrm>
              <a:off x="3779912" y="3068960"/>
              <a:ext cx="1800000" cy="900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01600" prst="riblet"/>
            </a:sp3d>
          </p:spPr>
          <p:txBody>
            <a:bodyPr anchor="ctr"/>
            <a:lstStyle/>
            <a:p>
              <a:pPr algn="ctr">
                <a:defRPr/>
              </a:pPr>
              <a:r>
                <a:rPr lang="el-GR" b="1" dirty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Διαβούλευση</a:t>
              </a:r>
            </a:p>
          </p:txBody>
        </p:sp>
        <p:sp>
          <p:nvSpPr>
            <p:cNvPr id="11" name="10 - Διάγραμμα ροής: Διεργασία"/>
            <p:cNvSpPr/>
            <p:nvPr/>
          </p:nvSpPr>
          <p:spPr bwMode="auto">
            <a:xfrm>
              <a:off x="1259632" y="3068960"/>
              <a:ext cx="1800000" cy="900000"/>
            </a:xfrm>
            <a:prstGeom prst="flowChartProcess">
              <a:avLst/>
            </a:prstGeom>
            <a:solidFill>
              <a:srgbClr val="00B05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01600" prst="riblet"/>
            </a:sp3d>
          </p:spPr>
          <p:txBody>
            <a:bodyPr/>
            <a:lstStyle/>
            <a:p>
              <a:pPr algn="ctr">
                <a:defRPr/>
              </a:pPr>
              <a:r>
                <a:rPr lang="el-GR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Έγκριση ή μη Περιβαλλοντικών Όρων</a:t>
              </a:r>
            </a:p>
          </p:txBody>
        </p:sp>
        <p:sp>
          <p:nvSpPr>
            <p:cNvPr id="12" name="11 - Βέλος λυγισμένο προς τα επάνω"/>
            <p:cNvSpPr/>
            <p:nvPr/>
          </p:nvSpPr>
          <p:spPr bwMode="auto">
            <a:xfrm rot="5400000" flipV="1">
              <a:off x="4391980" y="3969060"/>
              <a:ext cx="792088" cy="864096"/>
            </a:xfrm>
            <a:prstGeom prst="bentUpArrow">
              <a:avLst/>
            </a:prstGeom>
            <a:solidFill>
              <a:srgbClr val="7030A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/>
            <a:lstStyle/>
            <a:p>
              <a:pPr>
                <a:defRPr/>
              </a:pPr>
              <a:endParaRPr lang="el-GR" b="1"/>
            </a:p>
          </p:txBody>
        </p:sp>
        <p:sp>
          <p:nvSpPr>
            <p:cNvPr id="13" name="12 - Βέλος λυγισμένο προς τα επάνω"/>
            <p:cNvSpPr/>
            <p:nvPr/>
          </p:nvSpPr>
          <p:spPr bwMode="auto">
            <a:xfrm flipV="1">
              <a:off x="4355976" y="2132856"/>
              <a:ext cx="1008112" cy="864096"/>
            </a:xfrm>
            <a:prstGeom prst="bentUpArrow">
              <a:avLst/>
            </a:prstGeom>
            <a:solidFill>
              <a:srgbClr val="7030A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/>
            <a:lstStyle/>
            <a:p>
              <a:pPr>
                <a:defRPr/>
              </a:pPr>
              <a:endParaRPr lang="el-GR" b="1"/>
            </a:p>
          </p:txBody>
        </p:sp>
        <p:sp>
          <p:nvSpPr>
            <p:cNvPr id="14" name="13 - Βέλος λυγισμένο προς τα επάνω"/>
            <p:cNvSpPr/>
            <p:nvPr/>
          </p:nvSpPr>
          <p:spPr bwMode="auto">
            <a:xfrm rot="10800000" flipV="1">
              <a:off x="1475656" y="4005064"/>
              <a:ext cx="1008112" cy="864096"/>
            </a:xfrm>
            <a:prstGeom prst="bentUpArrow">
              <a:avLst/>
            </a:prstGeom>
            <a:solidFill>
              <a:srgbClr val="7030A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/>
            <a:lstStyle/>
            <a:p>
              <a:pPr>
                <a:defRPr/>
              </a:pPr>
              <a:endParaRPr lang="el-GR" b="1"/>
            </a:p>
          </p:txBody>
        </p:sp>
      </p:grpSp>
      <p:sp>
        <p:nvSpPr>
          <p:cNvPr id="16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Διαδικασία Περιβαλλοντικής </a:t>
            </a:r>
            <a:r>
              <a:rPr lang="el-GR" sz="3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l-G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Κοινή διαδικασία έργων και δραστηριοτήτων κατηγορίας Α</a:t>
            </a:r>
            <a:endParaRPr lang="el-GR" sz="2400" b="1" dirty="0" smtClean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19" name="18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 advTm="200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381000" y="2478088"/>
            <a:ext cx="8763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buFontTx/>
              <a:buChar char="–"/>
              <a:defRPr/>
            </a:pPr>
            <a:r>
              <a:rPr lang="el-GR" b="1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Υποβολή</a:t>
            </a:r>
            <a:r>
              <a:rPr lang="el-GR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Μελέτης Περιβαλλοντικών Επιπτώσεων </a:t>
            </a:r>
          </a:p>
          <a:p>
            <a:pPr marL="742950" lvl="1" indent="-285750">
              <a:buFontTx/>
              <a:buChar char="–"/>
              <a:defRPr/>
            </a:pPr>
            <a:r>
              <a:rPr lang="el-GR" b="1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Διαβούλευση</a:t>
            </a:r>
            <a:r>
              <a:rPr lang="el-GR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με κοινό/φορείς, υπηρεσίες</a:t>
            </a:r>
          </a:p>
          <a:p>
            <a:pPr marL="742950" lvl="1" indent="-285750">
              <a:buFontTx/>
              <a:buChar char="–"/>
              <a:defRPr/>
            </a:pPr>
            <a:r>
              <a:rPr lang="el-GR" b="1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Απόφαση</a:t>
            </a:r>
            <a:r>
              <a:rPr lang="el-GR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έγκρισης ή μη περιβαλλοντικών όρων (ΑΕΠΟ)</a:t>
            </a:r>
          </a:p>
          <a:p>
            <a:pPr marL="1143000" lvl="2" indent="-228600">
              <a:buFontTx/>
              <a:buChar char="•"/>
              <a:defRPr/>
            </a:pPr>
            <a:r>
              <a:rPr lang="el-GR" sz="2000" b="1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Διάρκεια ΑΕΠΟ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: 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15 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χρόνια (ή αιτιολογημένα για λιγότερο)</a:t>
            </a:r>
            <a:b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</a:b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Η ισχύς της παρατείνεται για  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6 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χρόνια εφόσον διαθέτει ως σύστημα Οικολογική Διαχείριση και Οικολογικό Έλεγχο (EMAS) και για 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4 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χρόνια για Σύστημα Περιβαλλοντικής Διαχείρισης ISO 14001</a:t>
            </a:r>
          </a:p>
          <a:p>
            <a:pPr marL="1143000" lvl="2" indent="-228600">
              <a:buFontTx/>
              <a:buChar char="•"/>
              <a:defRPr/>
            </a:pP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Η διάρκεια των </a:t>
            </a:r>
            <a:r>
              <a:rPr lang="el-GR" sz="2000" b="1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υφιστάμενων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ΑΕΠΟ 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παρατείνεται μέχρι τη συμπλήρωση </a:t>
            </a:r>
            <a:r>
              <a:rPr lang="el-GR" sz="2000" kern="0" dirty="0" err="1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δεκαπενατετίας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000" kern="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από την έκδοσή τους εφόσον δεν έχει επέλθει ουσιαστική μεταβολή των δεδομένων βάσει των οποίων </a:t>
            </a:r>
            <a:r>
              <a:rPr lang="el-GR" sz="2000" kern="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εκδόθηκαν</a:t>
            </a:r>
            <a:endParaRPr lang="el-GR" kern="0" dirty="0">
              <a:latin typeface="+mn-lt"/>
            </a:endParaRPr>
          </a:p>
        </p:txBody>
      </p:sp>
      <p:sp>
        <p:nvSpPr>
          <p:cNvPr id="23555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468E860-0398-4B67-80BA-189F06371BEA}" type="slidenum">
              <a:rPr lang="el-GR" smtClean="0"/>
              <a:pPr/>
              <a:t>26</a:t>
            </a:fld>
            <a:endParaRPr lang="el-GR" smtClean="0"/>
          </a:p>
        </p:txBody>
      </p:sp>
      <p:grpSp>
        <p:nvGrpSpPr>
          <p:cNvPr id="23557" name="6 - Ομάδα"/>
          <p:cNvGrpSpPr>
            <a:grpSpLocks/>
          </p:cNvGrpSpPr>
          <p:nvPr/>
        </p:nvGrpSpPr>
        <p:grpSpPr bwMode="auto">
          <a:xfrm>
            <a:off x="1025525" y="1989138"/>
            <a:ext cx="7002463" cy="4248150"/>
            <a:chOff x="1259632" y="2132856"/>
            <a:chExt cx="4320280" cy="2772208"/>
          </a:xfrm>
        </p:grpSpPr>
        <p:sp>
          <p:nvSpPr>
            <p:cNvPr id="8" name="7 - Διάγραμμα ροής: Διεργασία"/>
            <p:cNvSpPr/>
            <p:nvPr/>
          </p:nvSpPr>
          <p:spPr bwMode="auto">
            <a:xfrm>
              <a:off x="2519772" y="2132856"/>
              <a:ext cx="1800000" cy="900000"/>
            </a:xfrm>
            <a:prstGeom prst="flowChartProcess">
              <a:avLst/>
            </a:prstGeom>
            <a:solidFill>
              <a:srgbClr val="00B0F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01600" prst="riblet"/>
            </a:sp3d>
          </p:spPr>
          <p:txBody>
            <a:bodyPr/>
            <a:lstStyle/>
            <a:p>
              <a:pPr algn="ctr">
                <a:defRPr/>
              </a:pPr>
              <a:r>
                <a:rPr lang="el-GR" b="1" dirty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Μελέτη Περιβαλλοντικών Επιπτώσεων</a:t>
              </a:r>
            </a:p>
          </p:txBody>
        </p:sp>
        <p:sp>
          <p:nvSpPr>
            <p:cNvPr id="9" name="8 - Διάγραμμα ροής: Διεργασία"/>
            <p:cNvSpPr/>
            <p:nvPr/>
          </p:nvSpPr>
          <p:spPr bwMode="auto">
            <a:xfrm>
              <a:off x="2519772" y="4005064"/>
              <a:ext cx="1800000" cy="900000"/>
            </a:xfrm>
            <a:prstGeom prst="flowChartProcess">
              <a:avLst/>
            </a:prstGeom>
            <a:solidFill>
              <a:srgbClr val="FF330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01600" prst="riblet"/>
            </a:sp3d>
          </p:spPr>
          <p:txBody>
            <a:bodyPr anchor="ctr"/>
            <a:lstStyle/>
            <a:p>
              <a:pPr algn="ctr">
                <a:defRPr/>
              </a:pPr>
              <a:r>
                <a:rPr lang="el-GR" b="1" dirty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Αξιολόγηση</a:t>
              </a:r>
            </a:p>
          </p:txBody>
        </p:sp>
        <p:sp>
          <p:nvSpPr>
            <p:cNvPr id="10" name="9 - Διάγραμμα ροής: Διεργασία"/>
            <p:cNvSpPr/>
            <p:nvPr/>
          </p:nvSpPr>
          <p:spPr bwMode="auto">
            <a:xfrm>
              <a:off x="3779912" y="3068960"/>
              <a:ext cx="1800000" cy="900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01600" prst="riblet"/>
            </a:sp3d>
          </p:spPr>
          <p:txBody>
            <a:bodyPr anchor="ctr"/>
            <a:lstStyle/>
            <a:p>
              <a:pPr algn="ctr">
                <a:defRPr/>
              </a:pPr>
              <a:r>
                <a:rPr lang="el-GR" b="1" dirty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Διαβούλευση</a:t>
              </a:r>
            </a:p>
          </p:txBody>
        </p:sp>
        <p:sp>
          <p:nvSpPr>
            <p:cNvPr id="11" name="10 - Διάγραμμα ροής: Διεργασία"/>
            <p:cNvSpPr/>
            <p:nvPr/>
          </p:nvSpPr>
          <p:spPr bwMode="auto">
            <a:xfrm>
              <a:off x="1259632" y="3068960"/>
              <a:ext cx="1800000" cy="900000"/>
            </a:xfrm>
            <a:prstGeom prst="flowChartProcess">
              <a:avLst/>
            </a:prstGeom>
            <a:solidFill>
              <a:srgbClr val="00B05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01600" prst="riblet"/>
            </a:sp3d>
          </p:spPr>
          <p:txBody>
            <a:bodyPr/>
            <a:lstStyle/>
            <a:p>
              <a:pPr algn="ctr">
                <a:defRPr/>
              </a:pPr>
              <a:r>
                <a:rPr lang="el-GR" b="1" dirty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Έγκριση ή μη Περιβαλλοντικών Όρων</a:t>
              </a:r>
            </a:p>
          </p:txBody>
        </p:sp>
        <p:sp>
          <p:nvSpPr>
            <p:cNvPr id="12" name="11 - Βέλος λυγισμένο προς τα επάνω"/>
            <p:cNvSpPr/>
            <p:nvPr/>
          </p:nvSpPr>
          <p:spPr bwMode="auto">
            <a:xfrm rot="5400000" flipV="1">
              <a:off x="4391980" y="3969060"/>
              <a:ext cx="792088" cy="864096"/>
            </a:xfrm>
            <a:prstGeom prst="bentUpArrow">
              <a:avLst/>
            </a:prstGeom>
            <a:solidFill>
              <a:srgbClr val="7030A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/>
            <a:lstStyle/>
            <a:p>
              <a:pPr>
                <a:defRPr/>
              </a:pPr>
              <a:endParaRPr lang="el-GR" b="1"/>
            </a:p>
          </p:txBody>
        </p:sp>
        <p:sp>
          <p:nvSpPr>
            <p:cNvPr id="13" name="12 - Βέλος λυγισμένο προς τα επάνω"/>
            <p:cNvSpPr/>
            <p:nvPr/>
          </p:nvSpPr>
          <p:spPr bwMode="auto">
            <a:xfrm flipV="1">
              <a:off x="4355976" y="2132856"/>
              <a:ext cx="1008112" cy="864096"/>
            </a:xfrm>
            <a:prstGeom prst="bentUpArrow">
              <a:avLst/>
            </a:prstGeom>
            <a:solidFill>
              <a:srgbClr val="7030A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/>
            <a:lstStyle/>
            <a:p>
              <a:pPr>
                <a:defRPr/>
              </a:pPr>
              <a:endParaRPr lang="el-GR" b="1"/>
            </a:p>
          </p:txBody>
        </p:sp>
        <p:sp>
          <p:nvSpPr>
            <p:cNvPr id="14" name="13 - Βέλος λυγισμένο προς τα επάνω"/>
            <p:cNvSpPr/>
            <p:nvPr/>
          </p:nvSpPr>
          <p:spPr bwMode="auto">
            <a:xfrm rot="10800000" flipV="1">
              <a:off x="1475656" y="4005064"/>
              <a:ext cx="1008112" cy="864096"/>
            </a:xfrm>
            <a:prstGeom prst="bentUpArrow">
              <a:avLst/>
            </a:prstGeom>
            <a:solidFill>
              <a:srgbClr val="7030A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/>
            <a:lstStyle/>
            <a:p>
              <a:pPr>
                <a:defRPr/>
              </a:pPr>
              <a:endParaRPr lang="el-GR" b="1"/>
            </a:p>
          </p:txBody>
        </p:sp>
      </p:grpSp>
      <p:sp>
        <p:nvSpPr>
          <p:cNvPr id="16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Διαδικασία Περιβαλλοντικής </a:t>
            </a:r>
            <a:r>
              <a:rPr lang="el-GR" sz="3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l-G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Κοινή διαδικασία έργων και δραστηριοτήτων κατηγορίας Α</a:t>
            </a:r>
            <a:endParaRPr lang="el-GR" sz="2400" b="1" dirty="0" smtClean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19" name="18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 advTm="200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C3BDF66-708C-4351-96DD-15EEF09EF98B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1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Διαδικασία Περιβαλλοντικής </a:t>
            </a:r>
            <a:r>
              <a:rPr lang="el-GR" sz="3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l-G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Κοινή διαδικασία έργων και δραστηριοτήτων κατηγορίας Α</a:t>
            </a:r>
            <a:endParaRPr lang="el-GR" sz="2400" b="1" dirty="0" smtClean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9" name="48 - Διάγραμμα ροής: Διεργασία"/>
          <p:cNvSpPr/>
          <p:nvPr/>
        </p:nvSpPr>
        <p:spPr bwMode="auto">
          <a:xfrm>
            <a:off x="683568" y="1844824"/>
            <a:ext cx="1704973" cy="710406"/>
          </a:xfrm>
          <a:prstGeom prst="flowChartProcess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defRPr/>
            </a:pPr>
            <a:r>
              <a:rPr lang="el-GR" sz="1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Φορέας Έργου</a:t>
            </a:r>
          </a:p>
        </p:txBody>
      </p:sp>
      <p:sp>
        <p:nvSpPr>
          <p:cNvPr id="50" name="49 - Διάγραμμα ροής: Διεργασία"/>
          <p:cNvSpPr/>
          <p:nvPr/>
        </p:nvSpPr>
        <p:spPr bwMode="auto">
          <a:xfrm>
            <a:off x="3139332" y="3962107"/>
            <a:ext cx="1704973" cy="710406"/>
          </a:xfrm>
          <a:prstGeom prst="flowChartProcess">
            <a:avLst/>
          </a:prstGeom>
          <a:solidFill>
            <a:srgbClr val="FF00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defRPr/>
            </a:pPr>
            <a:r>
              <a:rPr lang="el-GR" sz="1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Αρμόδια Περιβαλλοντική Αρχή</a:t>
            </a:r>
          </a:p>
        </p:txBody>
      </p:sp>
      <p:sp>
        <p:nvSpPr>
          <p:cNvPr id="51" name="50 - Διάγραμμα ροής: Διεργασία"/>
          <p:cNvSpPr/>
          <p:nvPr/>
        </p:nvSpPr>
        <p:spPr bwMode="auto">
          <a:xfrm>
            <a:off x="5516337" y="5368827"/>
            <a:ext cx="2368031" cy="710406"/>
          </a:xfrm>
          <a:prstGeom prst="flowChartProcess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defRPr/>
            </a:pPr>
            <a:r>
              <a:rPr lang="el-GR" sz="1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Συναρμόδιες Υπηρεσίες, Φορείς και Κοινό [</a:t>
            </a:r>
            <a:r>
              <a:rPr lang="el-GR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Διαβούλευση</a:t>
            </a:r>
            <a:r>
              <a:rPr lang="el-GR" sz="1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</a:p>
        </p:txBody>
      </p:sp>
      <p:sp>
        <p:nvSpPr>
          <p:cNvPr id="52" name="51 - Διάγραμμα ροής: Εναλλακτική διεργασία"/>
          <p:cNvSpPr/>
          <p:nvPr/>
        </p:nvSpPr>
        <p:spPr bwMode="auto">
          <a:xfrm>
            <a:off x="853990" y="3976277"/>
            <a:ext cx="1364130" cy="682065"/>
          </a:xfrm>
          <a:prstGeom prst="flowChartAlternateProcess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>
              <a:defRPr/>
            </a:pPr>
            <a:r>
              <a:rPr lang="el-G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ΜΠΕ</a:t>
            </a:r>
          </a:p>
        </p:txBody>
      </p:sp>
      <p:cxnSp>
        <p:nvCxnSpPr>
          <p:cNvPr id="25618" name="52 - Ευθύγραμμο βέλος σύνδεσης"/>
          <p:cNvCxnSpPr>
            <a:cxnSpLocks noChangeShapeType="1"/>
          </p:cNvCxnSpPr>
          <p:nvPr/>
        </p:nvCxnSpPr>
        <p:spPr bwMode="auto">
          <a:xfrm>
            <a:off x="1536700" y="2584450"/>
            <a:ext cx="0" cy="1363663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619" name="53 - Ευθύγραμμο βέλος σύνδεσης"/>
          <p:cNvCxnSpPr>
            <a:cxnSpLocks noChangeShapeType="1"/>
          </p:cNvCxnSpPr>
          <p:nvPr/>
        </p:nvCxnSpPr>
        <p:spPr bwMode="auto">
          <a:xfrm>
            <a:off x="6369050" y="4743450"/>
            <a:ext cx="3175" cy="63023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620" name="54 - Ευθύγραμμο βέλος σύνδεσης"/>
          <p:cNvCxnSpPr>
            <a:cxnSpLocks noChangeShapeType="1"/>
          </p:cNvCxnSpPr>
          <p:nvPr/>
        </p:nvCxnSpPr>
        <p:spPr bwMode="auto">
          <a:xfrm flipV="1">
            <a:off x="3995738" y="3492500"/>
            <a:ext cx="0" cy="455613"/>
          </a:xfrm>
          <a:prstGeom prst="straightConnector1">
            <a:avLst/>
          </a:prstGeom>
          <a:noFill/>
          <a:ln w="28575" algn="ctr">
            <a:solidFill>
              <a:schemeClr val="accent2"/>
            </a:solidFill>
            <a:round/>
            <a:headEnd/>
            <a:tailEnd type="arrow" w="med" len="med"/>
          </a:ln>
        </p:spPr>
      </p:cxnSp>
      <p:sp>
        <p:nvSpPr>
          <p:cNvPr id="56" name="55 - Διάγραμμα ροής: Απόφαση"/>
          <p:cNvSpPr/>
          <p:nvPr/>
        </p:nvSpPr>
        <p:spPr bwMode="auto">
          <a:xfrm>
            <a:off x="3338173" y="2640567"/>
            <a:ext cx="1307292" cy="852581"/>
          </a:xfrm>
          <a:prstGeom prst="flowChartDecision">
            <a:avLst/>
          </a:prstGeom>
          <a:solidFill>
            <a:srgbClr val="7030A0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el-GR" sz="1400"/>
          </a:p>
        </p:txBody>
      </p:sp>
      <p:sp>
        <p:nvSpPr>
          <p:cNvPr id="57" name="56 - TextBox"/>
          <p:cNvSpPr txBox="1"/>
          <p:nvPr/>
        </p:nvSpPr>
        <p:spPr>
          <a:xfrm>
            <a:off x="3224213" y="2933700"/>
            <a:ext cx="1535112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l-G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Αξιολόγηση</a:t>
            </a:r>
          </a:p>
        </p:txBody>
      </p:sp>
      <p:sp>
        <p:nvSpPr>
          <p:cNvPr id="58" name="57 - TextBox"/>
          <p:cNvSpPr txBox="1"/>
          <p:nvPr/>
        </p:nvSpPr>
        <p:spPr>
          <a:xfrm>
            <a:off x="250825" y="2754313"/>
            <a:ext cx="1873250" cy="1039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Μελέτη - Σχεδιασμός έργου</a:t>
            </a:r>
          </a:p>
          <a:p>
            <a:pPr algn="ctr">
              <a:defRPr/>
            </a:pPr>
            <a:endParaRPr lang="el-GR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el-G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Σύνταξη</a:t>
            </a:r>
          </a:p>
        </p:txBody>
      </p:sp>
      <p:cxnSp>
        <p:nvCxnSpPr>
          <p:cNvPr id="25626" name="58 - Γωνιακή σύνδεση"/>
          <p:cNvCxnSpPr>
            <a:cxnSpLocks noChangeShapeType="1"/>
          </p:cNvCxnSpPr>
          <p:nvPr/>
        </p:nvCxnSpPr>
        <p:spPr bwMode="auto">
          <a:xfrm rot="10800000" flipH="1" flipV="1">
            <a:off x="5516563" y="5724525"/>
            <a:ext cx="720725" cy="706438"/>
          </a:xfrm>
          <a:prstGeom prst="bentConnector3">
            <a:avLst>
              <a:gd name="adj1" fmla="val -31681"/>
            </a:avLst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25627" name="59 - Ευθύγραμμο βέλος σύνδεσης"/>
          <p:cNvCxnSpPr>
            <a:cxnSpLocks noChangeShapeType="1"/>
          </p:cNvCxnSpPr>
          <p:nvPr/>
        </p:nvCxnSpPr>
        <p:spPr bwMode="auto">
          <a:xfrm flipV="1">
            <a:off x="3992563" y="4686300"/>
            <a:ext cx="0" cy="1023938"/>
          </a:xfrm>
          <a:prstGeom prst="straightConnector1">
            <a:avLst/>
          </a:prstGeom>
          <a:noFill/>
          <a:ln w="28575" algn="ctr">
            <a:solidFill>
              <a:schemeClr val="accent2"/>
            </a:solidFill>
            <a:round/>
            <a:headEnd/>
            <a:tailEnd type="arrow" w="med" len="med"/>
          </a:ln>
        </p:spPr>
      </p:cxnSp>
      <p:cxnSp>
        <p:nvCxnSpPr>
          <p:cNvPr id="25628" name="60 - Ευθεία γραμμή σύνδεσης"/>
          <p:cNvCxnSpPr>
            <a:cxnSpLocks noChangeShapeType="1"/>
          </p:cNvCxnSpPr>
          <p:nvPr/>
        </p:nvCxnSpPr>
        <p:spPr bwMode="auto">
          <a:xfrm>
            <a:off x="3995738" y="5710238"/>
            <a:ext cx="1520825" cy="0"/>
          </a:xfrm>
          <a:prstGeom prst="line">
            <a:avLst/>
          </a:prstGeom>
          <a:noFill/>
          <a:ln w="28575" algn="ctr">
            <a:solidFill>
              <a:schemeClr val="accent2"/>
            </a:solidFill>
            <a:round/>
            <a:headEnd/>
            <a:tailEnd/>
          </a:ln>
        </p:spPr>
      </p:cxnSp>
      <p:sp>
        <p:nvSpPr>
          <p:cNvPr id="62" name="61 - Διάγραμμα ροής: Απόφαση"/>
          <p:cNvSpPr/>
          <p:nvPr/>
        </p:nvSpPr>
        <p:spPr bwMode="auto">
          <a:xfrm>
            <a:off x="5715178" y="3891019"/>
            <a:ext cx="1307292" cy="852581"/>
          </a:xfrm>
          <a:prstGeom prst="flowChartDecision">
            <a:avLst/>
          </a:prstGeom>
          <a:solidFill>
            <a:srgbClr val="7030A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l-G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Πλήρης;</a:t>
            </a:r>
          </a:p>
        </p:txBody>
      </p:sp>
      <p:cxnSp>
        <p:nvCxnSpPr>
          <p:cNvPr id="25632" name="62 - Ευθύγραμμο βέλος σύνδεσης"/>
          <p:cNvCxnSpPr>
            <a:cxnSpLocks noChangeShapeType="1"/>
          </p:cNvCxnSpPr>
          <p:nvPr/>
        </p:nvCxnSpPr>
        <p:spPr bwMode="auto">
          <a:xfrm>
            <a:off x="2195513" y="4318000"/>
            <a:ext cx="944562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633" name="63 - Ευθύγραμμο βέλος σύνδεσης"/>
          <p:cNvCxnSpPr>
            <a:cxnSpLocks noChangeShapeType="1"/>
          </p:cNvCxnSpPr>
          <p:nvPr/>
        </p:nvCxnSpPr>
        <p:spPr bwMode="auto">
          <a:xfrm flipV="1">
            <a:off x="4845050" y="4318000"/>
            <a:ext cx="869950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5" name="64 - TextBox"/>
          <p:cNvSpPr txBox="1"/>
          <p:nvPr/>
        </p:nvSpPr>
        <p:spPr>
          <a:xfrm>
            <a:off x="1908175" y="4005263"/>
            <a:ext cx="1533525" cy="315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Υποβολή</a:t>
            </a:r>
          </a:p>
        </p:txBody>
      </p:sp>
      <p:sp>
        <p:nvSpPr>
          <p:cNvPr id="66" name="65 - TextBox"/>
          <p:cNvSpPr txBox="1"/>
          <p:nvPr/>
        </p:nvSpPr>
        <p:spPr>
          <a:xfrm>
            <a:off x="4572000" y="4005263"/>
            <a:ext cx="1535113" cy="5667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Έλεγχος</a:t>
            </a:r>
          </a:p>
          <a:p>
            <a:pPr algn="ctr">
              <a:defRPr/>
            </a:pPr>
            <a:r>
              <a:rPr lang="el-G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Πληρότητας</a:t>
            </a:r>
          </a:p>
        </p:txBody>
      </p:sp>
      <p:sp>
        <p:nvSpPr>
          <p:cNvPr id="67" name="66 - TextBox"/>
          <p:cNvSpPr txBox="1"/>
          <p:nvPr/>
        </p:nvSpPr>
        <p:spPr>
          <a:xfrm>
            <a:off x="6029325" y="4705350"/>
            <a:ext cx="1638300" cy="565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Ναι</a:t>
            </a:r>
          </a:p>
          <a:p>
            <a:pPr algn="ctr">
              <a:defRPr/>
            </a:pPr>
            <a:r>
              <a:rPr lang="el-G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Διαβίβαση</a:t>
            </a:r>
          </a:p>
        </p:txBody>
      </p:sp>
      <p:grpSp>
        <p:nvGrpSpPr>
          <p:cNvPr id="25637" name="84 - Ομάδα"/>
          <p:cNvGrpSpPr>
            <a:grpSpLocks/>
          </p:cNvGrpSpPr>
          <p:nvPr/>
        </p:nvGrpSpPr>
        <p:grpSpPr bwMode="auto">
          <a:xfrm rot="5400000" flipV="1">
            <a:off x="3547269" y="1069182"/>
            <a:ext cx="1685925" cy="3957637"/>
            <a:chOff x="4932040" y="1700808"/>
            <a:chExt cx="1656184" cy="1296144"/>
          </a:xfrm>
        </p:grpSpPr>
        <p:cxnSp>
          <p:nvCxnSpPr>
            <p:cNvPr id="25645" name="73 - Ευθύγραμμο βέλος σύνδεσης"/>
            <p:cNvCxnSpPr>
              <a:cxnSpLocks noChangeShapeType="1"/>
            </p:cNvCxnSpPr>
            <p:nvPr/>
          </p:nvCxnSpPr>
          <p:spPr bwMode="auto">
            <a:xfrm flipV="1">
              <a:off x="4932040" y="1700808"/>
              <a:ext cx="0" cy="1296144"/>
            </a:xfrm>
            <a:prstGeom prst="straightConnector1">
              <a:avLst/>
            </a:prstGeom>
            <a:noFill/>
            <a:ln w="28575" algn="ctr">
              <a:solidFill>
                <a:srgbClr val="CC0000"/>
              </a:solidFill>
              <a:round/>
              <a:headEnd/>
              <a:tailEnd type="arrow" w="med" len="med"/>
            </a:ln>
          </p:spPr>
        </p:cxnSp>
        <p:cxnSp>
          <p:nvCxnSpPr>
            <p:cNvPr id="25646" name="74 - Ευθεία γραμμή σύνδεσης"/>
            <p:cNvCxnSpPr>
              <a:cxnSpLocks noChangeShapeType="1"/>
            </p:cNvCxnSpPr>
            <p:nvPr/>
          </p:nvCxnSpPr>
          <p:spPr bwMode="auto">
            <a:xfrm>
              <a:off x="4932040" y="2996952"/>
              <a:ext cx="1656184" cy="0"/>
            </a:xfrm>
            <a:prstGeom prst="line">
              <a:avLst/>
            </a:prstGeom>
            <a:noFill/>
            <a:ln w="28575" algn="ctr">
              <a:solidFill>
                <a:srgbClr val="CC0000"/>
              </a:solidFill>
              <a:round/>
              <a:headEnd/>
              <a:tailEnd/>
            </a:ln>
          </p:spPr>
        </p:cxnSp>
      </p:grpSp>
      <p:sp>
        <p:nvSpPr>
          <p:cNvPr id="69" name="68 - TextBox"/>
          <p:cNvSpPr txBox="1"/>
          <p:nvPr/>
        </p:nvSpPr>
        <p:spPr>
          <a:xfrm>
            <a:off x="5364163" y="2276475"/>
            <a:ext cx="1638300" cy="1600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Επιστροφή </a:t>
            </a:r>
          </a:p>
          <a:p>
            <a:pPr algn="ctr">
              <a:defRPr/>
            </a:pPr>
            <a:r>
              <a:rPr lang="el-GR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Τερματισμός</a:t>
            </a:r>
          </a:p>
          <a:p>
            <a:pPr algn="ctr">
              <a:defRPr/>
            </a:pPr>
            <a:endParaRPr lang="el-GR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el-GR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el-GR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el-GR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Όχι</a:t>
            </a:r>
          </a:p>
        </p:txBody>
      </p:sp>
      <p:cxnSp>
        <p:nvCxnSpPr>
          <p:cNvPr id="70" name="69 - Ευθύγραμμο βέλος σύνδεσης"/>
          <p:cNvCxnSpPr>
            <a:endCxn id="0" idx="1"/>
          </p:cNvCxnSpPr>
          <p:nvPr/>
        </p:nvCxnSpPr>
        <p:spPr bwMode="auto">
          <a:xfrm>
            <a:off x="4643438" y="3067050"/>
            <a:ext cx="2179637" cy="0"/>
          </a:xfrm>
          <a:prstGeom prst="straightConnector1">
            <a:avLst/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70 - Διάγραμμα ροής: Αρχή/τέλος εργασίας"/>
          <p:cNvSpPr/>
          <p:nvPr/>
        </p:nvSpPr>
        <p:spPr bwMode="auto">
          <a:xfrm>
            <a:off x="6823439" y="2470050"/>
            <a:ext cx="1636993" cy="1193614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ln w="190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/>
          <a:lstStyle/>
          <a:p>
            <a:pPr algn="ctr">
              <a:defRPr/>
            </a:pPr>
            <a:r>
              <a:rPr lang="el-G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Απόφαση Έγκρισης </a:t>
            </a:r>
            <a:r>
              <a:rPr lang="el-GR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ή μη </a:t>
            </a:r>
            <a:r>
              <a:rPr lang="el-G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Περιβαλλοντικών Όρων</a:t>
            </a:r>
            <a:endParaRPr lang="el-G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" name="71 - TextBox"/>
          <p:cNvSpPr txBox="1"/>
          <p:nvPr/>
        </p:nvSpPr>
        <p:spPr>
          <a:xfrm>
            <a:off x="4067175" y="4868863"/>
            <a:ext cx="1495425" cy="7826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Αποστολή Άποψης </a:t>
            </a:r>
          </a:p>
          <a:p>
            <a:pPr algn="ctr">
              <a:defRPr/>
            </a:pPr>
            <a:r>
              <a:rPr lang="el-G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Γνώμης</a:t>
            </a:r>
          </a:p>
        </p:txBody>
      </p:sp>
      <p:sp>
        <p:nvSpPr>
          <p:cNvPr id="80" name="79 - TextBox"/>
          <p:cNvSpPr txBox="1"/>
          <p:nvPr/>
        </p:nvSpPr>
        <p:spPr>
          <a:xfrm>
            <a:off x="2717800" y="3436938"/>
            <a:ext cx="1638300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Συλλογή Γνωμοδοτήσεων</a:t>
            </a:r>
          </a:p>
        </p:txBody>
      </p:sp>
      <p:sp>
        <p:nvSpPr>
          <p:cNvPr id="33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34" name="33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3BE9E46-7418-427D-8E79-82CB4292A24B}" type="slidenum">
              <a:rPr lang="el-GR" smtClean="0"/>
              <a:pPr/>
              <a:t>28</a:t>
            </a:fld>
            <a:endParaRPr lang="el-GR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478088"/>
            <a:ext cx="8763000" cy="4191000"/>
          </a:xfrm>
        </p:spPr>
        <p:txBody>
          <a:bodyPr/>
          <a:lstStyle/>
          <a:p>
            <a:pPr lvl="1" eaLnBrk="1" hangingPunct="1"/>
            <a:r>
              <a:rPr lang="el-GR" sz="2400" b="1" dirty="0" smtClean="0"/>
              <a:t>Δημόσιες Αρχές</a:t>
            </a:r>
          </a:p>
          <a:p>
            <a:pPr lvl="1" eaLnBrk="1" hangingPunct="1"/>
            <a:r>
              <a:rPr lang="el-GR" sz="2400" b="1" dirty="0" smtClean="0"/>
              <a:t>Περιφερειακό Συμβούλιο</a:t>
            </a:r>
            <a:r>
              <a:rPr lang="el-GR" sz="2400" dirty="0" smtClean="0"/>
              <a:t> οικείας Περιφέρειας, </a:t>
            </a:r>
          </a:p>
          <a:p>
            <a:pPr lvl="2" eaLnBrk="1" hangingPunct="1"/>
            <a:r>
              <a:rPr lang="el-GR" sz="2000" b="1" dirty="0" smtClean="0"/>
              <a:t>Δημοτικό Συμβούλιο</a:t>
            </a:r>
            <a:r>
              <a:rPr lang="el-GR" sz="2000" dirty="0" smtClean="0"/>
              <a:t> του οικείου Δήμου, </a:t>
            </a:r>
          </a:p>
          <a:p>
            <a:pPr lvl="2" eaLnBrk="1" hangingPunct="1"/>
            <a:r>
              <a:rPr lang="el-GR" sz="2000" b="1" dirty="0" smtClean="0"/>
              <a:t>Συμβούλια Τοπικής ή Δημοτικής Κοινότητας</a:t>
            </a:r>
            <a:r>
              <a:rPr lang="el-GR" sz="2000" dirty="0" smtClean="0"/>
              <a:t>, </a:t>
            </a:r>
          </a:p>
          <a:p>
            <a:pPr lvl="1" eaLnBrk="1" hangingPunct="1"/>
            <a:r>
              <a:rPr lang="el-GR" sz="2400" b="1" dirty="0" smtClean="0"/>
              <a:t>Ενδιαφερόμενο κοινό</a:t>
            </a:r>
            <a:r>
              <a:rPr lang="el-GR" sz="2400" dirty="0" smtClean="0"/>
              <a:t> και </a:t>
            </a:r>
          </a:p>
          <a:p>
            <a:pPr lvl="1" eaLnBrk="1" hangingPunct="1"/>
            <a:r>
              <a:rPr lang="el-GR" sz="2400" b="1" dirty="0" smtClean="0"/>
              <a:t>Κοινό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684213" y="1844675"/>
            <a:ext cx="8369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b="1" i="1" u="sng" dirty="0"/>
              <a:t>Νόμος 4014/2011 (Φ.Ε.Κ. </a:t>
            </a:r>
            <a:r>
              <a:rPr lang="el-GR" sz="2800" b="1" i="1" u="sng" dirty="0" smtClean="0"/>
              <a:t>209Α/2011</a:t>
            </a:r>
            <a:r>
              <a:rPr lang="el-GR" sz="2800" b="1" i="1" u="sng" dirty="0"/>
              <a:t>) άρθ. 19</a:t>
            </a:r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Διαδικασία Περιβαλλοντικής </a:t>
            </a:r>
            <a:r>
              <a:rPr lang="el-GR" sz="3400" b="1" dirty="0" err="1" smtClean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r>
              <a:rPr lang="el-GR" sz="3400" b="1" dirty="0" smtClean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l-GR" sz="3400" b="1" dirty="0" smtClean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l-GR" sz="2400" b="1" dirty="0" smtClean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Συναρμόδιοι Φορείς και Υπηρεσίες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10" name="9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EBDD717-A6CC-4922-A020-55870C8BA333}" type="slidenum">
              <a:rPr lang="el-GR" smtClean="0"/>
              <a:pPr/>
              <a:t>29</a:t>
            </a:fld>
            <a:endParaRPr lang="el-GR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478088"/>
            <a:ext cx="8763000" cy="4191000"/>
          </a:xfrm>
        </p:spPr>
        <p:txBody>
          <a:bodyPr/>
          <a:lstStyle/>
          <a:p>
            <a:pPr lvl="1" eaLnBrk="1" hangingPunct="1"/>
            <a:r>
              <a:rPr lang="el-GR" sz="2400" smtClean="0"/>
              <a:t>Η </a:t>
            </a:r>
            <a:r>
              <a:rPr lang="el-GR" sz="2400" b="1" smtClean="0"/>
              <a:t>γνώμη των Φορέων και Υπηρεσιών</a:t>
            </a:r>
            <a:r>
              <a:rPr lang="el-GR" sz="2400" smtClean="0"/>
              <a:t> είναι αιτιολογημένη, διατυπώνεται σε ειδικό έντυπο και αναρτάται στο ΗΠΜ</a:t>
            </a:r>
          </a:p>
          <a:p>
            <a:pPr lvl="1" eaLnBrk="1" hangingPunct="1"/>
            <a:r>
              <a:rPr lang="el-GR" sz="2400" smtClean="0"/>
              <a:t>Το </a:t>
            </a:r>
            <a:r>
              <a:rPr lang="el-GR" sz="2400" b="1" smtClean="0"/>
              <a:t>κοινό</a:t>
            </a:r>
            <a:r>
              <a:rPr lang="el-GR" sz="2400" smtClean="0"/>
              <a:t> δύναται να καταθέσει τη γνώμη του τόσο μέσω του Περιφερειακού ή και Δημοτικού Συμβουλίου όσο και απευθείας, εγγράφως ή ηλεκτρονικά, στην αρμόδια περιβαλλοντική αρχή</a:t>
            </a:r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Διαδικασία Περιβαλλοντικής </a:t>
            </a:r>
            <a:r>
              <a:rPr lang="el-GR" sz="3400" b="1" dirty="0" err="1" smtClean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r>
              <a:rPr lang="el-GR" sz="3400" b="1" dirty="0" smtClean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l-GR" sz="3400" b="1" dirty="0" smtClean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l-GR" sz="2400" b="1" dirty="0" smtClean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Συναρμόδιοι Φορείς και Υπηρεσίες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684213" y="1844675"/>
            <a:ext cx="8369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b="1" i="1" u="sng" dirty="0"/>
              <a:t>Νόμος 4014/2011 (Φ.Ε.Κ. </a:t>
            </a:r>
            <a:r>
              <a:rPr lang="el-GR" sz="2800" b="1" i="1" u="sng" dirty="0" smtClean="0"/>
              <a:t>209Α/2011</a:t>
            </a:r>
            <a:r>
              <a:rPr lang="el-GR" sz="2800" b="1" i="1" u="sng" dirty="0"/>
              <a:t>) άρθ. 19</a:t>
            </a:r>
          </a:p>
        </p:txBody>
      </p:sp>
      <p:sp>
        <p:nvSpPr>
          <p:cNvPr id="9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10" name="9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2A31B03-5E2E-47A2-96D7-2362EAAC1A59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 Εκτίμηση των Επιπτώσεων στο Περιβάλλον</a:t>
            </a:r>
            <a:endParaRPr lang="el-GR" sz="3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458200" cy="4098925"/>
          </a:xfrm>
        </p:spPr>
        <p:txBody>
          <a:bodyPr/>
          <a:lstStyle/>
          <a:p>
            <a:pPr eaLnBrk="1" hangingPunct="1"/>
            <a:r>
              <a:rPr lang="el-GR" sz="2800" smtClean="0"/>
              <a:t>H αποτελεί το βασικό εργαλείο για την </a:t>
            </a:r>
            <a:r>
              <a:rPr lang="el-GR" sz="2800" b="1" smtClean="0"/>
              <a:t>αειφόρο και βιώσιμη ανάπτυξη</a:t>
            </a:r>
            <a:r>
              <a:rPr lang="el-GR" sz="2800" smtClean="0"/>
              <a:t> της οικονομίας.</a:t>
            </a:r>
          </a:p>
          <a:p>
            <a:pPr eaLnBrk="1" hangingPunct="1"/>
            <a:endParaRPr lang="el-GR" sz="2800" smtClean="0"/>
          </a:p>
          <a:p>
            <a:pPr eaLnBrk="1" hangingPunct="1"/>
            <a:r>
              <a:rPr lang="el-GR" sz="2800" smtClean="0"/>
              <a:t>Είναι εργαλείο </a:t>
            </a:r>
            <a:r>
              <a:rPr lang="el-GR" sz="2800" b="1" smtClean="0"/>
              <a:t>προληπτικού χαρακτήρα</a:t>
            </a:r>
            <a:r>
              <a:rPr lang="el-GR" sz="2800" smtClean="0"/>
              <a:t>, αφού </a:t>
            </a:r>
            <a:r>
              <a:rPr lang="el-GR" sz="2800" i="1" smtClean="0"/>
              <a:t>διενεργείται πριν</a:t>
            </a:r>
            <a:r>
              <a:rPr lang="el-GR" sz="2800" smtClean="0"/>
              <a:t> από την υλοποίηση ενός έργου ή μιας δραστηριότητας  και </a:t>
            </a:r>
            <a:r>
              <a:rPr lang="el-GR" sz="2800" i="1" smtClean="0"/>
              <a:t>αποσκοπεί</a:t>
            </a:r>
            <a:r>
              <a:rPr lang="el-GR" sz="2800" smtClean="0"/>
              <a:t> στην προστασία και τη διαχείριση του φυσικού και του ανθρωπογενούς περιβάλλοντος. </a:t>
            </a:r>
          </a:p>
        </p:txBody>
      </p:sp>
      <p:sp>
        <p:nvSpPr>
          <p:cNvPr id="141316" name="Text Box 4"/>
          <p:cNvSpPr txBox="1">
            <a:spLocks noChangeArrowheads="1"/>
          </p:cNvSpPr>
          <p:nvPr/>
        </p:nvSpPr>
        <p:spPr bwMode="auto">
          <a:xfrm>
            <a:off x="228600" y="0"/>
            <a:ext cx="8015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Εισαγωγή</a:t>
            </a:r>
          </a:p>
        </p:txBody>
      </p:sp>
      <p:sp>
        <p:nvSpPr>
          <p:cNvPr id="7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8" name="7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120641B-64A2-48F7-B717-23DEFF86775F}" type="slidenum">
              <a:rPr lang="el-GR" smtClean="0"/>
              <a:pPr/>
              <a:t>30</a:t>
            </a:fld>
            <a:endParaRPr lang="el-GR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478088"/>
            <a:ext cx="8458200" cy="4191000"/>
          </a:xfrm>
        </p:spPr>
        <p:txBody>
          <a:bodyPr/>
          <a:lstStyle/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FF3300"/>
                </a:solidFill>
                <a:sym typeface="Wingdings" pitchFamily="2" charset="2"/>
              </a:rPr>
              <a:t>Υποβολή</a:t>
            </a: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 φακέλου ΜΠΕ στο Ηλεκτρονικό Περιβαλλοντικό Μητρώο (</a:t>
            </a:r>
            <a:r>
              <a:rPr lang="el-GR" sz="2400" b="1" dirty="0" smtClean="0">
                <a:solidFill>
                  <a:srgbClr val="006600"/>
                </a:solidFill>
                <a:sym typeface="Wingdings" pitchFamily="2" charset="2"/>
              </a:rPr>
              <a:t>ΗΠΜ</a:t>
            </a: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) (</a:t>
            </a:r>
            <a:r>
              <a:rPr lang="en-GB" sz="2400" b="1" dirty="0" smtClean="0">
                <a:solidFill>
                  <a:srgbClr val="FF3300"/>
                </a:solidFill>
                <a:sym typeface="Wingdings" pitchFamily="2" charset="2"/>
              </a:rPr>
              <a:t>https://eprm.ypen.gr</a:t>
            </a: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)</a:t>
            </a:r>
          </a:p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Απόδοση Περιβαλλοντικής Ταυτότητας (</a:t>
            </a:r>
            <a:r>
              <a:rPr lang="el-GR" sz="2400" b="1" dirty="0" smtClean="0">
                <a:solidFill>
                  <a:srgbClr val="FF3300"/>
                </a:solidFill>
                <a:sym typeface="Wingdings" pitchFamily="2" charset="2"/>
              </a:rPr>
              <a:t>ΠΕΤ</a:t>
            </a: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) που συνοδεύει κάθε έργο ή δραστηριότητα σε όλο το κύκλο ζωής του</a:t>
            </a:r>
          </a:p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FF3300"/>
                </a:solidFill>
                <a:sym typeface="Wingdings" pitchFamily="2" charset="2"/>
              </a:rPr>
              <a:t>Υποβολή</a:t>
            </a: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 στην </a:t>
            </a:r>
            <a:r>
              <a:rPr lang="el-GR" sz="2400" b="1" dirty="0" smtClean="0">
                <a:solidFill>
                  <a:srgbClr val="FF3300"/>
                </a:solidFill>
                <a:sym typeface="Wingdings" pitchFamily="2" charset="2"/>
              </a:rPr>
              <a:t>Υπηρεσία</a:t>
            </a: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 αιτήματος  στο οποίο αναφέρεται το ΠΕΤ με συνημμένο φάκελο ΜΠΕ σε </a:t>
            </a:r>
            <a:r>
              <a:rPr lang="el-GR" sz="2400" b="1" dirty="0" smtClean="0">
                <a:solidFill>
                  <a:srgbClr val="FF3300"/>
                </a:solidFill>
                <a:sym typeface="Wingdings" pitchFamily="2" charset="2"/>
              </a:rPr>
              <a:t>έντυπη μορφή </a:t>
            </a: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  </a:t>
            </a:r>
          </a:p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FF3300"/>
                </a:solidFill>
                <a:sym typeface="Wingdings" pitchFamily="2" charset="2"/>
              </a:rPr>
              <a:t>Ορισμός εισηγητή </a:t>
            </a: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και έλεγχος </a:t>
            </a:r>
            <a:r>
              <a:rPr lang="el-GR" sz="2400" b="1" dirty="0" smtClean="0">
                <a:solidFill>
                  <a:srgbClr val="FF3300"/>
                </a:solidFill>
                <a:sym typeface="Wingdings" pitchFamily="2" charset="2"/>
              </a:rPr>
              <a:t>πληρότητας</a:t>
            </a: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 φακέλου ΜΠΕ</a:t>
            </a:r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Ηλεκτρονική διαχείριση της </a:t>
            </a:r>
            <a:br>
              <a:rPr lang="el-GR" sz="3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l-GR" sz="3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Περιβαλλοντικής </a:t>
            </a:r>
            <a:r>
              <a:rPr lang="el-GR" sz="34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00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9" name="8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120641B-64A2-48F7-B717-23DEFF86775F}" type="slidenum">
              <a:rPr lang="el-GR" smtClean="0"/>
              <a:pPr/>
              <a:t>31</a:t>
            </a:fld>
            <a:endParaRPr lang="el-GR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478088"/>
            <a:ext cx="8458200" cy="4191000"/>
          </a:xfrm>
        </p:spPr>
        <p:txBody>
          <a:bodyPr/>
          <a:lstStyle/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Εφόσον απαιτείται, </a:t>
            </a:r>
            <a:r>
              <a:rPr lang="el-GR" sz="2400" b="1" dirty="0" smtClean="0">
                <a:solidFill>
                  <a:srgbClr val="FF3300"/>
                </a:solidFill>
                <a:sym typeface="Wingdings" pitchFamily="2" charset="2"/>
              </a:rPr>
              <a:t>συμπλήρωση</a:t>
            </a: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 ελλείψεων ή/και  τροποποίηση τυχόν σφαλμάτων στη ΜΠΕ</a:t>
            </a:r>
          </a:p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FF3300"/>
                </a:solidFill>
                <a:sym typeface="Wingdings" pitchFamily="2" charset="2"/>
              </a:rPr>
              <a:t>Αποστολή</a:t>
            </a: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 φακέλου ΜΠΕ στους γνωμοδοτούντες φορείς και υπηρεσίες μέσω του ΗΠΜ</a:t>
            </a:r>
          </a:p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FF3300"/>
                </a:solidFill>
                <a:sym typeface="Wingdings" pitchFamily="2" charset="2"/>
              </a:rPr>
              <a:t>Συλλογή</a:t>
            </a: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 γνωμοδοτήσεων από φορείς και υπηρεσίες</a:t>
            </a:r>
          </a:p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FF3300"/>
                </a:solidFill>
                <a:sym typeface="Wingdings" pitchFamily="2" charset="2"/>
              </a:rPr>
              <a:t>Αξιολόγηση</a:t>
            </a: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 γνωμοδοτήσεων και, εφόσον απαιτείται, εισήγηση στο ΠΕΣΠΑ </a:t>
            </a:r>
          </a:p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FF3300"/>
                </a:solidFill>
                <a:sym typeface="Wingdings" pitchFamily="2" charset="2"/>
              </a:rPr>
              <a:t>Έκδοση</a:t>
            </a: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 Απόφασης ή μη Έγκρισης Περιβαλλοντικών Όρων (</a:t>
            </a:r>
            <a:r>
              <a:rPr lang="el-GR" sz="2400" b="1" dirty="0" smtClean="0">
                <a:solidFill>
                  <a:srgbClr val="FF3300"/>
                </a:solidFill>
                <a:sym typeface="Wingdings" pitchFamily="2" charset="2"/>
              </a:rPr>
              <a:t>ΑΕΠΟ</a:t>
            </a: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)</a:t>
            </a:r>
          </a:p>
          <a:p>
            <a:pPr marL="857250" lvl="1" indent="-457200" eaLnBrk="1" hangingPunct="1">
              <a:buFont typeface="Wingdings" pitchFamily="2" charset="2"/>
              <a:buChar char="Ø"/>
            </a:pPr>
            <a:endParaRPr lang="el-GR" sz="2400" b="1" dirty="0" smtClean="0">
              <a:solidFill>
                <a:srgbClr val="993366"/>
              </a:solidFill>
              <a:sym typeface="Wingdings" pitchFamily="2" charset="2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00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9" name="8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Ηλεκτρονική διαχείριση της </a:t>
            </a:r>
            <a:br>
              <a:rPr lang="el-GR" sz="3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l-GR" sz="3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Περιβαλλοντικής </a:t>
            </a:r>
            <a:r>
              <a:rPr lang="el-GR" sz="34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1CE7A5E-B849-4284-8C09-D6CF33DE4D9B}" type="slidenum">
              <a:rPr lang="el-GR" smtClean="0"/>
              <a:pPr/>
              <a:t>32</a:t>
            </a:fld>
            <a:endParaRPr lang="el-GR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478088"/>
            <a:ext cx="8458200" cy="4191000"/>
          </a:xfrm>
        </p:spPr>
        <p:txBody>
          <a:bodyPr/>
          <a:lstStyle/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Περιφερειακό Συμβούλιο ή Μητροπολιτική Επιτροπή</a:t>
            </a:r>
          </a:p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Διεύθυνση Συντονισμού κι Επιθεώρησης Δασών και Δασαρχείο /ΥΠΕΝ (εφόσον περιλαμβάνονται χερσαίες υποστηρικτικές εγκαταστάσεις)</a:t>
            </a:r>
          </a:p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Εφορεία  Ενάλιων Αρχαιοτήτων </a:t>
            </a:r>
          </a:p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Εφορεία  Αρχαιοτήτων ΠΕ (κατά περίπτωση)</a:t>
            </a:r>
          </a:p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Διεύθυνση Αγροτικών Υποθέσεων ΑΔΜΘ</a:t>
            </a:r>
          </a:p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Διεύθυνση Υδάτων ΑΔΜΘ</a:t>
            </a:r>
          </a:p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Γενικό Επιτελείο Ναυτικού</a:t>
            </a:r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Διαδικασία Περιβαλλοντικής </a:t>
            </a:r>
            <a:r>
              <a:rPr lang="el-GR" sz="34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r>
              <a:rPr lang="el-GR" sz="3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l-GR" sz="3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l-GR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Γνωμοδοτούντες φορείς για Μονάδες </a:t>
            </a:r>
            <a:r>
              <a:rPr lang="el-GR" sz="2400" b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Μυδοκαλλιεργειών</a:t>
            </a:r>
            <a:endParaRPr lang="el-G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00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9" name="8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0" y="1340768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endParaRPr kumimoji="0" lang="el-GR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1CE7A5E-B849-4284-8C09-D6CF33DE4D9B}" type="slidenum">
              <a:rPr lang="el-GR" smtClean="0"/>
              <a:pPr/>
              <a:t>33</a:t>
            </a:fld>
            <a:endParaRPr lang="el-GR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478088"/>
            <a:ext cx="8458200" cy="4191000"/>
          </a:xfrm>
        </p:spPr>
        <p:txBody>
          <a:bodyPr/>
          <a:lstStyle/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Διεύθυνση Λιμενικών Υποδομών/ΥΕΝ</a:t>
            </a:r>
          </a:p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Διεύθυνση Διαχείρισης Φυσικού Περιβάλλοντος και Βιοποικιλότητας/ΥΠΕΝ (</a:t>
            </a:r>
            <a:r>
              <a:rPr lang="el-GR" sz="2400" b="1" dirty="0" smtClean="0">
                <a:sym typeface="Wingdings" pitchFamily="2" charset="2"/>
              </a:rPr>
              <a:t>εντός NATURA 2000</a:t>
            </a: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)</a:t>
            </a:r>
          </a:p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Φορέα Διαχείρισης Προστατευόμενης Περιοχής (</a:t>
            </a:r>
            <a:r>
              <a:rPr lang="el-GR" sz="2400" b="1" dirty="0" smtClean="0">
                <a:sym typeface="Wingdings" pitchFamily="2" charset="2"/>
              </a:rPr>
              <a:t>εφόσον εμπίπτει εντός των ορίων αρμοδιότητας του</a:t>
            </a: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) </a:t>
            </a:r>
          </a:p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993366"/>
                </a:solidFill>
                <a:sym typeface="Wingdings" pitchFamily="2" charset="2"/>
              </a:rPr>
              <a:t>Κάθε άλλη αρμόδια Υπηρεσία κατά την αιτιολογημένη κρίση της περιβαλλοντικής Υπηρεσίας </a:t>
            </a:r>
          </a:p>
          <a:p>
            <a:pPr marL="857250" lvl="1" indent="-457200" algn="ctr" eaLnBrk="1" hangingPunct="1">
              <a:buNone/>
            </a:pPr>
            <a:endParaRPr lang="el-GR" sz="1400" b="1" dirty="0" smtClean="0">
              <a:solidFill>
                <a:srgbClr val="993366"/>
              </a:solidFill>
              <a:sym typeface="Wingdings" pitchFamily="2" charset="2"/>
            </a:endParaRPr>
          </a:p>
          <a:p>
            <a:pPr marL="857250" lvl="1" indent="-457200" algn="ctr" eaLnBrk="1" hangingPunct="1">
              <a:buNone/>
            </a:pPr>
            <a:r>
              <a:rPr lang="el-GR" sz="2400" b="1" dirty="0" smtClean="0">
                <a:solidFill>
                  <a:srgbClr val="FF0066"/>
                </a:solidFill>
                <a:sym typeface="Wingdings" pitchFamily="2" charset="2"/>
              </a:rPr>
              <a:t>Είναι δυνατό στο φάκελο της ΜΠΕ να συνυποβάλλονται γνωμοδοτήσεις Υπηρεσιών </a:t>
            </a:r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lvl="0" eaLnBrk="1" hangingPunct="1">
              <a:defRPr/>
            </a:pPr>
            <a:r>
              <a:rPr lang="el-GR" sz="3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Διαδικασία Περιβαλλοντικής </a:t>
            </a:r>
            <a:r>
              <a:rPr lang="el-GR" sz="34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r>
              <a:rPr lang="el-GR" sz="3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l-GR" sz="3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l-GR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Γνωμοδοτούντες φορείς για Μονάδες </a:t>
            </a:r>
            <a:r>
              <a:rPr lang="el-GR" sz="2400" b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Μυδοκαλλιεργειών</a:t>
            </a:r>
            <a:endParaRPr lang="el-G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00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9" name="8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1CE7A5E-B849-4284-8C09-D6CF33DE4D9B}" type="slidenum">
              <a:rPr lang="el-GR" smtClean="0"/>
              <a:pPr/>
              <a:t>34</a:t>
            </a:fld>
            <a:endParaRPr lang="el-GR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478088"/>
            <a:ext cx="8458200" cy="4191000"/>
          </a:xfrm>
        </p:spPr>
        <p:txBody>
          <a:bodyPr/>
          <a:lstStyle/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3333CC"/>
                </a:solidFill>
                <a:sym typeface="Wingdings" pitchFamily="2" charset="2"/>
              </a:rPr>
              <a:t>Είναι δυνατό να </a:t>
            </a:r>
            <a:r>
              <a:rPr lang="el-GR" sz="2400" b="1" dirty="0" err="1" smtClean="0">
                <a:solidFill>
                  <a:srgbClr val="3333CC"/>
                </a:solidFill>
                <a:sym typeface="Wingdings" pitchFamily="2" charset="2"/>
              </a:rPr>
              <a:t>αδειοδοτηθεί</a:t>
            </a:r>
            <a:r>
              <a:rPr lang="el-GR" sz="2400" b="1" dirty="0" smtClean="0">
                <a:solidFill>
                  <a:srgbClr val="3333CC"/>
                </a:solidFill>
                <a:sym typeface="Wingdings" pitchFamily="2" charset="2"/>
              </a:rPr>
              <a:t> περιβαλλοντικά υφιστάμενο έργο ή δραστηριότητα (Α ή Β) </a:t>
            </a:r>
            <a:r>
              <a:rPr lang="el-GR" sz="2400" b="1" dirty="0" smtClean="0">
                <a:solidFill>
                  <a:srgbClr val="FF3300"/>
                </a:solidFill>
                <a:sym typeface="Wingdings" pitchFamily="2" charset="2"/>
              </a:rPr>
              <a:t>που δεν διαθέτει περιβαλλοντικούς όρους</a:t>
            </a:r>
            <a:r>
              <a:rPr lang="el-GR" sz="2400" b="1" dirty="0" smtClean="0">
                <a:solidFill>
                  <a:srgbClr val="3333CC"/>
                </a:solidFill>
                <a:sym typeface="Wingdings" pitchFamily="2" charset="2"/>
              </a:rPr>
              <a:t> ή έχει </a:t>
            </a:r>
            <a:r>
              <a:rPr lang="el-GR" sz="2400" b="1" dirty="0" smtClean="0">
                <a:solidFill>
                  <a:srgbClr val="FF3300"/>
                </a:solidFill>
                <a:sym typeface="Wingdings" pitchFamily="2" charset="2"/>
              </a:rPr>
              <a:t>κατασκευαστεί κατά παράβαση</a:t>
            </a:r>
            <a:r>
              <a:rPr lang="el-GR" sz="2400" b="1" dirty="0" smtClean="0">
                <a:solidFill>
                  <a:srgbClr val="3333CC"/>
                </a:solidFill>
                <a:sym typeface="Wingdings" pitchFamily="2" charset="2"/>
              </a:rPr>
              <a:t> εγκεκριμένων περιβαλλοντικών όρων (τροποποίηση, βελτίωση, εκσυγχρονισμό ή επέκταση)</a:t>
            </a:r>
          </a:p>
          <a:p>
            <a:pPr marL="857250" lvl="1" indent="-457200" eaLnBrk="1" hangingPunct="1">
              <a:buFont typeface="Wingdings" pitchFamily="2" charset="2"/>
              <a:buChar char="Ø"/>
            </a:pPr>
            <a:endParaRPr lang="el-GR" sz="2400" b="1" dirty="0" smtClean="0">
              <a:solidFill>
                <a:srgbClr val="3333CC"/>
              </a:solidFill>
              <a:sym typeface="Wingdings" pitchFamily="2" charset="2"/>
            </a:endParaRPr>
          </a:p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3333CC"/>
                </a:solidFill>
                <a:sym typeface="Wingdings" pitchFamily="2" charset="2"/>
              </a:rPr>
              <a:t>Απαιτείται </a:t>
            </a:r>
            <a:r>
              <a:rPr lang="el-GR" sz="2400" b="1" dirty="0" smtClean="0">
                <a:solidFill>
                  <a:srgbClr val="FF3300"/>
                </a:solidFill>
                <a:sym typeface="Wingdings" pitchFamily="2" charset="2"/>
              </a:rPr>
              <a:t>σύμφωνη</a:t>
            </a:r>
            <a:r>
              <a:rPr lang="el-GR" sz="2400" b="1" dirty="0" smtClean="0">
                <a:solidFill>
                  <a:srgbClr val="3333CC"/>
                </a:solidFill>
                <a:sym typeface="Wingdings" pitchFamily="2" charset="2"/>
              </a:rPr>
              <a:t> γνώμη του Περιφερειακού Συμβουλίου Περιβαλλοντικής </a:t>
            </a:r>
            <a:r>
              <a:rPr lang="el-GR" sz="2400" b="1" dirty="0" err="1" smtClean="0">
                <a:solidFill>
                  <a:srgbClr val="3333CC"/>
                </a:solidFill>
                <a:sym typeface="Wingdings" pitchFamily="2" charset="2"/>
              </a:rPr>
              <a:t>Αδειοδότησης</a:t>
            </a:r>
            <a:r>
              <a:rPr lang="el-GR" sz="2400" b="1" dirty="0" smtClean="0">
                <a:solidFill>
                  <a:srgbClr val="3333CC"/>
                </a:solidFill>
                <a:sym typeface="Wingdings" pitchFamily="2" charset="2"/>
              </a:rPr>
              <a:t> (ΠΕΣΠΑ)</a:t>
            </a:r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lvl="0" eaLnBrk="1" hangingPunct="1">
              <a:defRPr/>
            </a:pPr>
            <a:r>
              <a:rPr lang="el-GR" sz="3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Διαδικασία Περιβαλλοντικής </a:t>
            </a:r>
            <a:r>
              <a:rPr lang="el-GR" sz="34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r>
              <a:rPr lang="el-GR" sz="3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l-GR" sz="3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l-GR" sz="2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Έργα στερούμενα περιβαλλοντικών όρων (άρθρο 9 του Ν. 4014/11)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00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9" name="8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1CE7A5E-B849-4284-8C09-D6CF33DE4D9B}" type="slidenum">
              <a:rPr lang="el-GR" smtClean="0"/>
              <a:pPr/>
              <a:t>35</a:t>
            </a:fld>
            <a:endParaRPr lang="el-GR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478088"/>
            <a:ext cx="8458200" cy="4191000"/>
          </a:xfrm>
        </p:spPr>
        <p:txBody>
          <a:bodyPr/>
          <a:lstStyle/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3333CC"/>
                </a:solidFill>
                <a:sym typeface="Wingdings" pitchFamily="2" charset="2"/>
              </a:rPr>
              <a:t>Υφιστάμενα έργα και δραστηριότητες στερούμενα περιβαλλοντικών όρων.</a:t>
            </a:r>
          </a:p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3333CC"/>
                </a:solidFill>
                <a:sym typeface="Wingdings" pitchFamily="2" charset="2"/>
              </a:rPr>
              <a:t>Παράλειψη ουσιώδους γνωμοδότησης.</a:t>
            </a:r>
          </a:p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3333CC"/>
                </a:solidFill>
                <a:sym typeface="Wingdings" pitchFamily="2" charset="2"/>
              </a:rPr>
              <a:t> Έκδοση αντικρουόμενων γνωμοδοτήσεων από τις αρμόδιες υπηρεσίες.</a:t>
            </a:r>
          </a:p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3333CC"/>
                </a:solidFill>
                <a:sym typeface="Wingdings" pitchFamily="2" charset="2"/>
              </a:rPr>
              <a:t>Για οποιουδήποτε άλλο ζήτημα σχετικό με τις περιβαλλοντικές επιπτώσεις έργων και δραστηριοτήτων που ανακύπτει μετά το πέρας των διαδικασιών γνωμοδοτήσεων και δημόσιας διαβούλευσης. </a:t>
            </a:r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lvl="0" eaLnBrk="1" hangingPunct="1">
              <a:defRPr/>
            </a:pPr>
            <a:r>
              <a:rPr lang="el-GR" sz="3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Διαδικασία Περιβαλλοντικής </a:t>
            </a:r>
            <a:r>
              <a:rPr lang="el-GR" sz="34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r>
              <a:rPr lang="el-GR" sz="3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l-GR" sz="3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l-G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Λόγοι εισαγωγής θεμάτων στο ΠΕΣΠΑ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00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9" name="8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1CE7A5E-B849-4284-8C09-D6CF33DE4D9B}" type="slidenum">
              <a:rPr lang="el-GR" smtClean="0"/>
              <a:pPr/>
              <a:t>36</a:t>
            </a:fld>
            <a:endParaRPr lang="el-GR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478088"/>
            <a:ext cx="8458200" cy="4191000"/>
          </a:xfrm>
        </p:spPr>
        <p:txBody>
          <a:bodyPr/>
          <a:lstStyle/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FF0066"/>
                </a:solidFill>
                <a:sym typeface="Wingdings" pitchFamily="2" charset="2"/>
              </a:rPr>
              <a:t>Έκδοση ή μη </a:t>
            </a:r>
            <a:r>
              <a:rPr lang="el-GR" sz="2400" b="1" dirty="0" smtClean="0">
                <a:solidFill>
                  <a:srgbClr val="3333CC"/>
                </a:solidFill>
                <a:sym typeface="Wingdings" pitchFamily="2" charset="2"/>
              </a:rPr>
              <a:t>Απόφασης Έγκρισης Περιβαλλοντικών Όρων (</a:t>
            </a:r>
            <a:r>
              <a:rPr lang="el-GR" sz="2400" b="1" dirty="0" smtClean="0">
                <a:solidFill>
                  <a:srgbClr val="FF0066"/>
                </a:solidFill>
                <a:sym typeface="Wingdings" pitchFamily="2" charset="2"/>
              </a:rPr>
              <a:t>ΑΕΠΟ</a:t>
            </a:r>
            <a:r>
              <a:rPr lang="el-GR" sz="2400" b="1" dirty="0" smtClean="0">
                <a:solidFill>
                  <a:srgbClr val="3333CC"/>
                </a:solidFill>
                <a:sym typeface="Wingdings" pitchFamily="2" charset="2"/>
              </a:rPr>
              <a:t>)</a:t>
            </a:r>
          </a:p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3333CC"/>
                </a:solidFill>
                <a:sym typeface="Wingdings" pitchFamily="2" charset="2"/>
              </a:rPr>
              <a:t>Ανάρτηση ΑΕΠΟ στη </a:t>
            </a:r>
            <a:r>
              <a:rPr lang="el-GR" sz="2400" b="1" dirty="0" smtClean="0">
                <a:solidFill>
                  <a:srgbClr val="99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διαύγεια</a:t>
            </a:r>
            <a:r>
              <a:rPr lang="el-GR" sz="2400" b="1" dirty="0" smtClean="0">
                <a:solidFill>
                  <a:srgbClr val="3333CC"/>
                </a:solidFill>
                <a:sym typeface="Wingdings" pitchFamily="2" charset="2"/>
              </a:rPr>
              <a:t> </a:t>
            </a:r>
            <a:r>
              <a:rPr lang="el-GR" sz="2400" b="1" dirty="0" smtClean="0">
                <a:solidFill>
                  <a:srgbClr val="FF3300"/>
                </a:solidFill>
                <a:sym typeface="Wingdings" pitchFamily="2" charset="2"/>
              </a:rPr>
              <a:t>https://diavgeia.gov.gr/</a:t>
            </a:r>
            <a:r>
              <a:rPr lang="el-GR" sz="2400" b="1" dirty="0" smtClean="0">
                <a:solidFill>
                  <a:srgbClr val="3333CC"/>
                </a:solidFill>
                <a:sym typeface="Wingdings" pitchFamily="2" charset="2"/>
              </a:rPr>
              <a:t> </a:t>
            </a:r>
          </a:p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3333CC"/>
                </a:solidFill>
                <a:sym typeface="Wingdings" pitchFamily="2" charset="2"/>
              </a:rPr>
              <a:t>Ανάρτηση ΑΕΠΟ στην </a:t>
            </a:r>
            <a:r>
              <a:rPr lang="el-GR" sz="2400" b="1" dirty="0" smtClean="0">
                <a:solidFill>
                  <a:srgbClr val="99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ιστοσελίδα του ΥΠΕΝ </a:t>
            </a:r>
            <a:r>
              <a:rPr lang="el-GR" sz="2400" b="1" dirty="0" smtClean="0">
                <a:solidFill>
                  <a:srgbClr val="FF3300"/>
                </a:solidFill>
                <a:sym typeface="Wingdings" pitchFamily="2" charset="2"/>
              </a:rPr>
              <a:t>http://aepo.ypeka.gr/ </a:t>
            </a:r>
          </a:p>
          <a:p>
            <a:pPr marL="857250" lvl="1" indent="-457200" eaLnBrk="1" hangingPunct="1">
              <a:buFont typeface="Wingdings" pitchFamily="2" charset="2"/>
              <a:buChar char="Ø"/>
            </a:pPr>
            <a:r>
              <a:rPr lang="el-GR" sz="2400" b="1" dirty="0" smtClean="0">
                <a:solidFill>
                  <a:srgbClr val="3333CC"/>
                </a:solidFill>
                <a:sym typeface="Wingdings" pitchFamily="2" charset="2"/>
              </a:rPr>
              <a:t>Ανάρτηση ΑΕΠΟ στο </a:t>
            </a:r>
            <a:r>
              <a:rPr lang="el-GR" sz="2400" b="1" dirty="0" smtClean="0">
                <a:solidFill>
                  <a:srgbClr val="99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ΗΠΜ</a:t>
            </a:r>
            <a:r>
              <a:rPr lang="el-GR" sz="2400" b="1" dirty="0" smtClean="0">
                <a:solidFill>
                  <a:srgbClr val="3333CC"/>
                </a:solidFill>
                <a:sym typeface="Wingdings" pitchFamily="2" charset="2"/>
              </a:rPr>
              <a:t> </a:t>
            </a:r>
            <a:r>
              <a:rPr lang="el-GR" sz="2400" b="1" dirty="0" smtClean="0">
                <a:solidFill>
                  <a:srgbClr val="FF3300"/>
                </a:solidFill>
                <a:sym typeface="Wingdings" pitchFamily="2" charset="2"/>
              </a:rPr>
              <a:t>https://eprm.ypen.gr/</a:t>
            </a:r>
            <a:r>
              <a:rPr lang="el-GR" sz="2400" b="1" dirty="0" smtClean="0">
                <a:solidFill>
                  <a:srgbClr val="3333CC"/>
                </a:solidFill>
                <a:sym typeface="Wingdings" pitchFamily="2" charset="2"/>
              </a:rPr>
              <a:t> </a:t>
            </a:r>
          </a:p>
          <a:p>
            <a:pPr marL="0" lvl="1" indent="0" eaLnBrk="1" hangingPunct="1">
              <a:buNone/>
            </a:pPr>
            <a:endParaRPr lang="el-GR" sz="1400" b="1" dirty="0" smtClean="0">
              <a:solidFill>
                <a:srgbClr val="3333CC"/>
              </a:solidFill>
              <a:sym typeface="Wingdings" pitchFamily="2" charset="2"/>
            </a:endParaRPr>
          </a:p>
          <a:p>
            <a:pPr marL="0" lvl="1" indent="0" algn="ctr" eaLnBrk="1" hangingPunct="1">
              <a:buNone/>
            </a:pPr>
            <a:r>
              <a:rPr lang="el-GR" sz="2400" b="1" dirty="0" smtClean="0">
                <a:solidFill>
                  <a:srgbClr val="008000"/>
                </a:solidFill>
                <a:sym typeface="Wingdings" pitchFamily="2" charset="2"/>
              </a:rPr>
              <a:t>Είναι δυνατή η προσφυγή κατά της Απόφασης στον Υπουργό Περιβάλλοντος και Ενέργειας εντός 30 ημερών από την ημερομηνία έκδοσής της </a:t>
            </a:r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lvl="0" eaLnBrk="1" hangingPunct="1">
              <a:defRPr/>
            </a:pPr>
            <a:r>
              <a:rPr lang="el-GR" sz="3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Διαδικασία Περιβαλλοντικής </a:t>
            </a:r>
            <a:r>
              <a:rPr lang="el-GR" sz="34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r>
              <a:rPr lang="el-GR" sz="3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l-GR" sz="3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l-GR" sz="24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Ολοκλήρωση της διαδικασίας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00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9" name="8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03571DA-EC23-4D1F-8BE3-F97ADDA291DB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Παρουσιάστηκαν</a:t>
            </a:r>
            <a:endParaRPr lang="el-GR" sz="3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1316" name="Text Box 4"/>
          <p:cNvSpPr txBox="1">
            <a:spLocks noChangeArrowheads="1"/>
          </p:cNvSpPr>
          <p:nvPr/>
        </p:nvSpPr>
        <p:spPr bwMode="auto">
          <a:xfrm>
            <a:off x="228600" y="0"/>
            <a:ext cx="80152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Ανακεφαλαίωση</a:t>
            </a:r>
          </a:p>
        </p:txBody>
      </p:sp>
      <p:sp>
        <p:nvSpPr>
          <p:cNvPr id="7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8" name="7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81000" y="2209800"/>
            <a:ext cx="8763000" cy="409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l-GR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Εκτίμηση των Επιπτώσεων στο Περιβάλλον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l-GR" sz="2800" b="1" i="0" u="none" strike="noStrike" kern="0" cap="none" spc="0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Νομοθετικό Πλαίσιο </a:t>
            </a:r>
            <a:r>
              <a:rPr kumimoji="0" lang="el-GR" sz="2800" b="1" i="0" u="none" strike="noStrike" kern="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Περιβαλλοντικής Αδειοδότησης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l-GR" sz="2800" b="1" i="0" u="none" strike="noStrike" kern="0" cap="none" spc="0" normalizeH="0" baseline="0" noProof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Διαδικασία Περιβαλλοντικής Αδειοδότησης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l-GR" sz="2800" b="1" i="0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Ηλεκτρονική διαχείριση της Περιβαλλοντικής Αδειοδότησης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l-GR" sz="28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Γνωμοδοτούντες φορείς για Μονάδες Μυδοκαλλιεργειών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l-GR" sz="2800" b="1" i="0" u="none" strike="noStrike" kern="0" cap="none" spc="0" normalizeH="0" baseline="0" noProof="0" smtClean="0">
                <a:ln>
                  <a:noFill/>
                </a:ln>
                <a:solidFill>
                  <a:srgbClr val="99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Συμβούλιο Περιβαλλοντικής Αδειοδότησης</a:t>
            </a:r>
            <a:endParaRPr kumimoji="0" lang="el-GR" sz="2800" b="1" i="0" u="none" strike="noStrike" kern="0" cap="none" spc="0" normalizeH="0" baseline="0" noProof="0" dirty="0" smtClean="0">
              <a:ln>
                <a:noFill/>
              </a:ln>
              <a:solidFill>
                <a:srgbClr val="9933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4191000"/>
            <a:ext cx="8686800" cy="2667000"/>
          </a:xfrm>
        </p:spPr>
        <p:txBody>
          <a:bodyPr/>
          <a:lstStyle/>
          <a:p>
            <a:pPr marL="190500" eaLnBrk="1" hangingPunct="1">
              <a:spcBef>
                <a:spcPct val="10000"/>
              </a:spcBef>
            </a:pPr>
            <a:r>
              <a:rPr lang="el-GR" sz="2400" b="1" i="1" smtClean="0">
                <a:cs typeface="Times New Roman" pitchFamily="18" charset="0"/>
              </a:rPr>
              <a:t>Καραθανάσης Σταύρος</a:t>
            </a:r>
            <a:endParaRPr lang="el-GR" sz="2400" b="1" i="1" smtClean="0"/>
          </a:p>
          <a:p>
            <a:pPr marL="190500" eaLnBrk="1" hangingPunct="1">
              <a:spcBef>
                <a:spcPct val="10000"/>
              </a:spcBef>
            </a:pPr>
            <a:endParaRPr lang="el-GR" sz="1800" smtClean="0"/>
          </a:p>
          <a:p>
            <a:pPr marL="190500" eaLnBrk="1" hangingPunct="1">
              <a:spcBef>
                <a:spcPct val="10000"/>
              </a:spcBef>
            </a:pPr>
            <a:endParaRPr lang="el-GR" sz="1800" smtClean="0"/>
          </a:p>
          <a:p>
            <a:pPr marL="190500" eaLnBrk="1" hangingPunct="1">
              <a:spcBef>
                <a:spcPct val="10000"/>
              </a:spcBef>
            </a:pPr>
            <a:r>
              <a:rPr lang="el-GR" sz="1800" smtClean="0"/>
              <a:t>Ευχαριστώ για την προσοχή σας</a:t>
            </a:r>
            <a:endParaRPr lang="el-GR" sz="1600" smtClean="0">
              <a:solidFill>
                <a:schemeClr val="accent2"/>
              </a:solidFill>
            </a:endParaRPr>
          </a:p>
        </p:txBody>
      </p:sp>
      <p:sp>
        <p:nvSpPr>
          <p:cNvPr id="5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6" name="5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414536"/>
            <a:ext cx="9144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1" i="1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Διαδικασία Περιβαλλοντικής Αδειοδότησης </a:t>
            </a:r>
            <a:br>
              <a:rPr kumimoji="0" lang="el-GR" sz="4400" b="1" i="1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l-GR" sz="4400" b="1" i="1" u="none" strike="noStrike" kern="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Μονάδων Μυδοκαλλιέργειας</a:t>
            </a:r>
            <a:endParaRPr kumimoji="0" lang="el-GR" sz="4400" b="1" i="1" u="none" strike="noStrik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ED5BD68-50DA-4242-A743-9DE60BF86530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 Εκτίμηση των Επιπτώσεων στο Περιβάλλον</a:t>
            </a:r>
            <a:endParaRPr lang="el-GR" sz="3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458200" cy="4098925"/>
          </a:xfrm>
        </p:spPr>
        <p:txBody>
          <a:bodyPr/>
          <a:lstStyle/>
          <a:p>
            <a:pPr eaLnBrk="1" hangingPunct="1"/>
            <a:r>
              <a:rPr lang="el-GR" sz="2800" smtClean="0"/>
              <a:t>Μέσω αυτής εξασφαλίζεται η εφαρμογή της αρχής της πρόληψης και προφύλαξης, διότι:</a:t>
            </a:r>
          </a:p>
          <a:p>
            <a:pPr lvl="1" eaLnBrk="1" hangingPunct="1"/>
            <a:r>
              <a:rPr lang="el-GR" sz="2400" smtClean="0"/>
              <a:t>Εξετάζεται, αναλύεται και περιγράφεται το </a:t>
            </a:r>
            <a:r>
              <a:rPr lang="el-GR" sz="2400" b="1" smtClean="0"/>
              <a:t>προτεινόμενο έργο</a:t>
            </a:r>
            <a:r>
              <a:rPr lang="el-GR" sz="2400" smtClean="0"/>
              <a:t> και το </a:t>
            </a:r>
            <a:r>
              <a:rPr lang="el-GR" sz="2400" b="1" smtClean="0"/>
              <a:t>περιβάλλον της περιοχής</a:t>
            </a:r>
            <a:r>
              <a:rPr lang="el-GR" sz="2400" smtClean="0"/>
              <a:t> του έργου, με έμφαση στα στοιχεία των ευαίσθητων οικοσυστημάτων της.</a:t>
            </a:r>
          </a:p>
          <a:p>
            <a:pPr lvl="1" eaLnBrk="1" hangingPunct="1"/>
            <a:r>
              <a:rPr lang="el-GR" sz="2400" smtClean="0"/>
              <a:t>Εξετάζονται εκ των προτέρων οι </a:t>
            </a:r>
            <a:r>
              <a:rPr lang="el-GR" sz="2400" b="1" smtClean="0"/>
              <a:t>πιθανές επιπτώσεις</a:t>
            </a:r>
            <a:r>
              <a:rPr lang="el-GR" sz="2400" smtClean="0"/>
              <a:t> του έργου στο περιβάλλον, καθορίζονται τα </a:t>
            </a:r>
            <a:r>
              <a:rPr lang="el-GR" sz="2400" b="1" smtClean="0"/>
              <a:t>απαιτούμενα μέτρα πρόληψης</a:t>
            </a:r>
            <a:r>
              <a:rPr lang="el-GR" sz="2400" smtClean="0"/>
              <a:t> ή/και μείωση των επιπτώσεων του έργου στο περιβάλλον και εντάσσονται στον σχεδιασμό του έργου (</a:t>
            </a:r>
            <a:r>
              <a:rPr lang="el-GR" sz="2400" b="1" smtClean="0"/>
              <a:t>επανασχεδιασμός έργου</a:t>
            </a:r>
            <a:r>
              <a:rPr lang="el-GR" sz="2400" smtClean="0"/>
              <a:t>)</a:t>
            </a:r>
          </a:p>
          <a:p>
            <a:pPr lvl="1" eaLnBrk="1" hangingPunct="1"/>
            <a:endParaRPr lang="el-GR" sz="2400" smtClean="0"/>
          </a:p>
        </p:txBody>
      </p:sp>
      <p:sp>
        <p:nvSpPr>
          <p:cNvPr id="141316" name="Text Box 4"/>
          <p:cNvSpPr txBox="1">
            <a:spLocks noChangeArrowheads="1"/>
          </p:cNvSpPr>
          <p:nvPr/>
        </p:nvSpPr>
        <p:spPr bwMode="auto">
          <a:xfrm>
            <a:off x="228600" y="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Εισαγωγή</a:t>
            </a:r>
          </a:p>
        </p:txBody>
      </p:sp>
      <p:sp>
        <p:nvSpPr>
          <p:cNvPr id="7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8" name="7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 advTm="15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3C23166-8BAF-4941-BCE4-E3CFBCB7ABF1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 Εκτίμηση των Επιπτώσεων στο Περιβάλλον</a:t>
            </a:r>
            <a:endParaRPr lang="el-GR" sz="3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458200" cy="4098925"/>
          </a:xfrm>
        </p:spPr>
        <p:txBody>
          <a:bodyPr/>
          <a:lstStyle/>
          <a:p>
            <a:pPr eaLnBrk="1" hangingPunct="1">
              <a:defRPr/>
            </a:pPr>
            <a:r>
              <a:rPr lang="el-GR" sz="2800" dirty="0" smtClean="0">
                <a:solidFill>
                  <a:schemeClr val="accent3">
                    <a:lumMod val="65000"/>
                  </a:schemeClr>
                </a:solidFill>
              </a:rPr>
              <a:t>Μέσω αυτής εξασφαλίζεται η εφαρμογή της αρχής της πρόληψης και προφύλαξης, διότι:</a:t>
            </a:r>
          </a:p>
          <a:p>
            <a:pPr lvl="1" eaLnBrk="1" hangingPunct="1">
              <a:defRPr/>
            </a:pPr>
            <a:r>
              <a:rPr lang="el-GR" sz="2400" dirty="0" smtClean="0">
                <a:solidFill>
                  <a:schemeClr val="accent3">
                    <a:lumMod val="65000"/>
                  </a:schemeClr>
                </a:solidFill>
              </a:rPr>
              <a:t>Εξετάζεται, αναλύεται και περιγράφεται το </a:t>
            </a:r>
            <a:r>
              <a:rPr lang="el-GR" sz="2400" b="1" dirty="0" smtClean="0">
                <a:solidFill>
                  <a:schemeClr val="accent3">
                    <a:lumMod val="65000"/>
                  </a:schemeClr>
                </a:solidFill>
              </a:rPr>
              <a:t>προτεινόμενο έργο</a:t>
            </a:r>
            <a:r>
              <a:rPr lang="el-GR" sz="2400" dirty="0" smtClean="0">
                <a:solidFill>
                  <a:schemeClr val="accent3">
                    <a:lumMod val="65000"/>
                  </a:schemeClr>
                </a:solidFill>
              </a:rPr>
              <a:t> και το </a:t>
            </a:r>
            <a:r>
              <a:rPr lang="el-GR" sz="2400" b="1" dirty="0" smtClean="0">
                <a:solidFill>
                  <a:schemeClr val="accent3">
                    <a:lumMod val="65000"/>
                  </a:schemeClr>
                </a:solidFill>
              </a:rPr>
              <a:t>περιβάλλον της περιοχής</a:t>
            </a:r>
            <a:r>
              <a:rPr lang="el-GR" sz="2400" dirty="0" smtClean="0">
                <a:solidFill>
                  <a:schemeClr val="accent3">
                    <a:lumMod val="65000"/>
                  </a:schemeClr>
                </a:solidFill>
              </a:rPr>
              <a:t> του έργου, με έμφαση στα στοιχεία των ευαίσθητων οικοσυστημάτων της.</a:t>
            </a:r>
          </a:p>
          <a:p>
            <a:pPr lvl="1" eaLnBrk="1" hangingPunct="1">
              <a:defRPr/>
            </a:pPr>
            <a:r>
              <a:rPr lang="el-GR" sz="2400" dirty="0" smtClean="0">
                <a:solidFill>
                  <a:schemeClr val="accent3">
                    <a:lumMod val="65000"/>
                  </a:schemeClr>
                </a:solidFill>
              </a:rPr>
              <a:t>Εξετάζονται εκ των προτέρων οι </a:t>
            </a:r>
            <a:r>
              <a:rPr lang="el-GR" sz="2400" b="1" dirty="0" smtClean="0">
                <a:solidFill>
                  <a:schemeClr val="accent3">
                    <a:lumMod val="65000"/>
                  </a:schemeClr>
                </a:solidFill>
              </a:rPr>
              <a:t>πιθανές επιπτώσεις</a:t>
            </a:r>
            <a:r>
              <a:rPr lang="el-GR" sz="2400" dirty="0" smtClean="0">
                <a:solidFill>
                  <a:schemeClr val="accent3">
                    <a:lumMod val="65000"/>
                  </a:schemeClr>
                </a:solidFill>
              </a:rPr>
              <a:t> του έργου στο περιβάλλον, καθορίζονται τα </a:t>
            </a:r>
            <a:r>
              <a:rPr lang="el-GR" sz="2400" b="1" dirty="0" smtClean="0">
                <a:solidFill>
                  <a:schemeClr val="accent3">
                    <a:lumMod val="65000"/>
                  </a:schemeClr>
                </a:solidFill>
              </a:rPr>
              <a:t>απαιτούμενα μέτρα πρόληψης</a:t>
            </a:r>
            <a:r>
              <a:rPr lang="el-GR" sz="2400" dirty="0" smtClean="0">
                <a:solidFill>
                  <a:schemeClr val="accent3">
                    <a:lumMod val="65000"/>
                  </a:schemeClr>
                </a:solidFill>
              </a:rPr>
              <a:t> ή/και μείωση των επιπτώσεων του έργου στο περιβάλλον και εντάσσονται στον σχεδιασμό του έργου (</a:t>
            </a:r>
            <a:r>
              <a:rPr lang="el-GR" sz="2400" b="1" dirty="0" smtClean="0">
                <a:solidFill>
                  <a:schemeClr val="accent3">
                    <a:lumMod val="65000"/>
                  </a:schemeClr>
                </a:solidFill>
              </a:rPr>
              <a:t>επανασχεδιασμός έργου</a:t>
            </a:r>
            <a:r>
              <a:rPr lang="el-GR" sz="2400" dirty="0" smtClean="0">
                <a:solidFill>
                  <a:schemeClr val="accent3">
                    <a:lumMod val="65000"/>
                  </a:schemeClr>
                </a:solidFill>
              </a:rPr>
              <a:t>)</a:t>
            </a:r>
          </a:p>
          <a:p>
            <a:pPr lvl="1" eaLnBrk="1" hangingPunct="1">
              <a:defRPr/>
            </a:pPr>
            <a:endParaRPr lang="el-GR" sz="2400" dirty="0" smtClean="0"/>
          </a:p>
        </p:txBody>
      </p:sp>
      <p:sp>
        <p:nvSpPr>
          <p:cNvPr id="141316" name="Text Box 4"/>
          <p:cNvSpPr txBox="1">
            <a:spLocks noChangeArrowheads="1"/>
          </p:cNvSpPr>
          <p:nvPr/>
        </p:nvSpPr>
        <p:spPr bwMode="auto">
          <a:xfrm>
            <a:off x="228600" y="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Εισαγωγή</a:t>
            </a:r>
          </a:p>
        </p:txBody>
      </p:sp>
      <p:grpSp>
        <p:nvGrpSpPr>
          <p:cNvPr id="6151" name="6 - Ομάδα"/>
          <p:cNvGrpSpPr>
            <a:grpSpLocks/>
          </p:cNvGrpSpPr>
          <p:nvPr/>
        </p:nvGrpSpPr>
        <p:grpSpPr bwMode="auto">
          <a:xfrm>
            <a:off x="3563938" y="1628775"/>
            <a:ext cx="5545137" cy="4657725"/>
            <a:chOff x="1619672" y="1390815"/>
            <a:chExt cx="5976664" cy="5134409"/>
          </a:xfrm>
        </p:grpSpPr>
        <p:sp>
          <p:nvSpPr>
            <p:cNvPr id="8" name="7 - Κυκλικό βέλος"/>
            <p:cNvSpPr/>
            <p:nvPr/>
          </p:nvSpPr>
          <p:spPr bwMode="auto">
            <a:xfrm rot="15071613">
              <a:off x="2004396" y="1312180"/>
              <a:ext cx="5093120" cy="5250390"/>
            </a:xfrm>
            <a:prstGeom prst="circularArrow">
              <a:avLst>
                <a:gd name="adj1" fmla="val 7517"/>
                <a:gd name="adj2" fmla="val 1142319"/>
                <a:gd name="adj3" fmla="val 19962154"/>
                <a:gd name="adj4" fmla="val 3206723"/>
                <a:gd name="adj5" fmla="val 8424"/>
              </a:avLst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/>
            <a:lstStyle/>
            <a:p>
              <a:pPr>
                <a:defRPr/>
              </a:pPr>
              <a:endParaRPr lang="el-GR" sz="1600"/>
            </a:p>
          </p:txBody>
        </p:sp>
        <p:sp>
          <p:nvSpPr>
            <p:cNvPr id="9" name="8 - Διάγραμμα ροής: Διεργασία"/>
            <p:cNvSpPr/>
            <p:nvPr/>
          </p:nvSpPr>
          <p:spPr bwMode="auto">
            <a:xfrm>
              <a:off x="3634840" y="1484784"/>
              <a:ext cx="2018094" cy="1080000"/>
            </a:xfrm>
            <a:prstGeom prst="flowChart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01600" prst="riblet"/>
            </a:sp3d>
          </p:spPr>
          <p:txBody>
            <a:bodyPr/>
            <a:lstStyle/>
            <a:p>
              <a:pPr algn="ctr">
                <a:defRPr/>
              </a:pPr>
              <a:r>
                <a:rPr lang="el-GR" sz="1600" b="1" dirty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Σχεδιασμός </a:t>
              </a:r>
            </a:p>
            <a:p>
              <a:pPr algn="ctr">
                <a:defRPr/>
              </a:pPr>
              <a:r>
                <a:rPr lang="el-GR" sz="1600" b="1" dirty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(Επανασχεδιασμός)</a:t>
              </a:r>
            </a:p>
            <a:p>
              <a:pPr algn="ctr">
                <a:defRPr/>
              </a:pPr>
              <a:r>
                <a:rPr lang="el-GR" sz="1600" b="1" dirty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του έργου</a:t>
              </a:r>
            </a:p>
          </p:txBody>
        </p:sp>
        <p:sp>
          <p:nvSpPr>
            <p:cNvPr id="10" name="9 - Διάγραμμα ροής: Διεργασία"/>
            <p:cNvSpPr/>
            <p:nvPr/>
          </p:nvSpPr>
          <p:spPr bwMode="auto">
            <a:xfrm>
              <a:off x="5796136" y="3465004"/>
              <a:ext cx="1800200" cy="720000"/>
            </a:xfrm>
            <a:prstGeom prst="flowChartProcess">
              <a:avLst/>
            </a:prstGeom>
            <a:solidFill>
              <a:srgbClr val="FFFF0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01600" prst="riblet"/>
            </a:sp3d>
          </p:spPr>
          <p:txBody>
            <a:bodyPr/>
            <a:lstStyle/>
            <a:p>
              <a:pPr algn="ctr">
                <a:defRPr/>
              </a:pPr>
              <a:r>
                <a:rPr lang="el-GR" sz="1600" b="1" dirty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Μελέτη Περιβάλλοντος</a:t>
              </a:r>
            </a:p>
          </p:txBody>
        </p:sp>
        <p:sp>
          <p:nvSpPr>
            <p:cNvPr id="11" name="10 - Διάγραμμα ροής: Διεργασία"/>
            <p:cNvSpPr/>
            <p:nvPr/>
          </p:nvSpPr>
          <p:spPr bwMode="auto">
            <a:xfrm>
              <a:off x="3563888" y="5445224"/>
              <a:ext cx="2160000" cy="1080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01600" prst="riblet"/>
            </a:sp3d>
          </p:spPr>
          <p:txBody>
            <a:bodyPr/>
            <a:lstStyle/>
            <a:p>
              <a:pPr algn="ctr">
                <a:defRPr/>
              </a:pPr>
              <a:r>
                <a:rPr lang="el-GR" sz="1600" b="1" dirty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Εκτίμηση Περιβαλλοντικών Επιπτώσεων</a:t>
              </a:r>
            </a:p>
          </p:txBody>
        </p:sp>
        <p:sp>
          <p:nvSpPr>
            <p:cNvPr id="12" name="11 - Διάγραμμα ροής: Διεργασία"/>
            <p:cNvSpPr/>
            <p:nvPr/>
          </p:nvSpPr>
          <p:spPr bwMode="auto">
            <a:xfrm>
              <a:off x="1619672" y="3464964"/>
              <a:ext cx="1800000" cy="720080"/>
            </a:xfrm>
            <a:prstGeom prst="flowChartProcess">
              <a:avLst/>
            </a:prstGeom>
            <a:solidFill>
              <a:srgbClr val="00B050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01600" prst="riblet"/>
            </a:sp3d>
          </p:spPr>
          <p:txBody>
            <a:bodyPr/>
            <a:lstStyle/>
            <a:p>
              <a:pPr algn="ctr">
                <a:defRPr/>
              </a:pPr>
              <a:r>
                <a:rPr lang="el-GR" sz="1600" b="1" dirty="0">
                  <a:solidFill>
                    <a:schemeClr val="accent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Αντιμετώπιση Επιπτώσεων</a:t>
              </a:r>
            </a:p>
          </p:txBody>
        </p:sp>
      </p:grpSp>
      <p:sp>
        <p:nvSpPr>
          <p:cNvPr id="13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14" name="13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BEDE723-8D07-488A-8BFD-323C3AB0F771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 Εκτίμηση των Επιπτώσεων στο Περιβάλλον</a:t>
            </a:r>
            <a:endParaRPr lang="el-GR" sz="3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458200" cy="4098925"/>
          </a:xfrm>
        </p:spPr>
        <p:txBody>
          <a:bodyPr/>
          <a:lstStyle/>
          <a:p>
            <a:pPr eaLnBrk="1" hangingPunct="1"/>
            <a:r>
              <a:rPr lang="el-GR" sz="2800" smtClean="0"/>
              <a:t>Οι </a:t>
            </a:r>
            <a:r>
              <a:rPr lang="el-GR" sz="2800" b="1" smtClean="0"/>
              <a:t>Περιβαλλοντικοί Όροι</a:t>
            </a:r>
            <a:r>
              <a:rPr lang="el-GR" sz="2800" smtClean="0"/>
              <a:t> που τίθενται για τη λειτουργία ή κατασκευή ενός έργου ή δραστηριότητας βασίζονται στα αποτελέσματα και τα συμπεράσματα αυτής της διαδικασίας.</a:t>
            </a:r>
          </a:p>
        </p:txBody>
      </p:sp>
      <p:sp>
        <p:nvSpPr>
          <p:cNvPr id="141316" name="Text Box 4"/>
          <p:cNvSpPr txBox="1">
            <a:spLocks noChangeArrowheads="1"/>
          </p:cNvSpPr>
          <p:nvPr/>
        </p:nvSpPr>
        <p:spPr bwMode="auto">
          <a:xfrm>
            <a:off x="228600" y="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Εισαγωγή</a:t>
            </a:r>
          </a:p>
        </p:txBody>
      </p:sp>
      <p:sp>
        <p:nvSpPr>
          <p:cNvPr id="7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8" name="7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E626293-74BF-4310-B723-92C9EB01E665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 Εκτίμηση των Επιπτώσεων στο Περιβάλλον</a:t>
            </a:r>
            <a:endParaRPr lang="el-GR" sz="3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458200" cy="4098925"/>
          </a:xfrm>
        </p:spPr>
        <p:txBody>
          <a:bodyPr/>
          <a:lstStyle/>
          <a:p>
            <a:pPr eaLnBrk="1" hangingPunct="1">
              <a:defRPr/>
            </a:pPr>
            <a:r>
              <a:rPr lang="el-GR" sz="2800" dirty="0" smtClean="0"/>
              <a:t>Το </a:t>
            </a:r>
            <a:r>
              <a:rPr lang="el-GR" sz="2800" b="1" dirty="0" smtClean="0"/>
              <a:t>τελευταίο στάδιο</a:t>
            </a:r>
            <a:r>
              <a:rPr lang="el-GR" sz="2800" dirty="0" smtClean="0"/>
              <a:t> της διαδικασίας </a:t>
            </a:r>
            <a:r>
              <a:rPr lang="el-GR" sz="2800" i="1" u="sng" dirty="0" smtClean="0"/>
              <a:t>Εκτίμησης των Επιπτώσεων στο Περιβάλλον</a:t>
            </a:r>
            <a:r>
              <a:rPr lang="el-GR" sz="2800" dirty="0" smtClean="0"/>
              <a:t> πριν από την υλοποίηση ενός έργου ή μιας δραστηριότητας </a:t>
            </a:r>
            <a:r>
              <a:rPr lang="el-GR" sz="2800" b="1" dirty="0" smtClean="0"/>
              <a:t>αποτελεί η διαδικασία της </a:t>
            </a:r>
          </a:p>
          <a:p>
            <a:pPr algn="ctr" eaLnBrk="1" hangingPunct="1">
              <a:buFontTx/>
              <a:buNone/>
              <a:defRPr/>
            </a:pPr>
            <a:endParaRPr lang="el-GR" sz="28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buFontTx/>
              <a:buNone/>
              <a:defRPr/>
            </a:pPr>
            <a:r>
              <a:rPr lang="el-G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Περιβαλλοντικής του/της </a:t>
            </a:r>
            <a:r>
              <a:rPr lang="el-GR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r>
              <a:rPr lang="el-GR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(ή μη)</a:t>
            </a:r>
            <a:endParaRPr lang="el-GR" dirty="0" smtClean="0"/>
          </a:p>
        </p:txBody>
      </p:sp>
      <p:sp>
        <p:nvSpPr>
          <p:cNvPr id="141316" name="Text Box 4"/>
          <p:cNvSpPr txBox="1">
            <a:spLocks noChangeArrowheads="1"/>
          </p:cNvSpPr>
          <p:nvPr/>
        </p:nvSpPr>
        <p:spPr bwMode="auto">
          <a:xfrm>
            <a:off x="228600" y="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Εισαγωγή</a:t>
            </a:r>
          </a:p>
        </p:txBody>
      </p:sp>
      <p:sp>
        <p:nvSpPr>
          <p:cNvPr id="7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8" name="7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5195FF1-BE85-4812-95E5-AFBF433019EC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478088"/>
            <a:ext cx="8458200" cy="4191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Κατατάσσονται τα έργα και οι δραστηριότητες σε 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κατηγορίες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 με βάση τις επιπτώσεις τους</a:t>
            </a:r>
          </a:p>
          <a:p>
            <a:pPr eaLnBrk="1" hangingPunct="1">
              <a:defRPr/>
            </a:pPr>
            <a:r>
              <a:rPr lang="el-GR" sz="2400" dirty="0" smtClean="0">
                <a:solidFill>
                  <a:srgbClr val="FF0000"/>
                </a:solidFill>
                <a:sym typeface="Wingdings" pitchFamily="2" charset="2"/>
              </a:rPr>
              <a:t>Καθορίζεται η </a:t>
            </a:r>
            <a:r>
              <a:rPr lang="el-GR" sz="2400" b="1" dirty="0" smtClean="0">
                <a:solidFill>
                  <a:srgbClr val="FF0000"/>
                </a:solidFill>
                <a:sym typeface="Wingdings" pitchFamily="2" charset="2"/>
              </a:rPr>
              <a:t>διαδικασία</a:t>
            </a:r>
            <a:r>
              <a:rPr lang="el-GR" sz="2400" dirty="0" smtClean="0">
                <a:solidFill>
                  <a:srgbClr val="FF0000"/>
                </a:solidFill>
                <a:sym typeface="Wingdings" pitchFamily="2" charset="2"/>
              </a:rPr>
              <a:t> για την Περιβαλλοντική </a:t>
            </a:r>
            <a:r>
              <a:rPr lang="el-GR" sz="2400" dirty="0" err="1" smtClean="0">
                <a:solidFill>
                  <a:srgbClr val="FF0000"/>
                </a:solidFill>
                <a:sym typeface="Wingdings" pitchFamily="2" charset="2"/>
              </a:rPr>
              <a:t>αδειοδότηση</a:t>
            </a:r>
            <a:r>
              <a:rPr lang="el-GR" sz="2400" dirty="0" smtClean="0">
                <a:solidFill>
                  <a:srgbClr val="FF0000"/>
                </a:solidFill>
                <a:sym typeface="Wingdings" pitchFamily="2" charset="2"/>
              </a:rPr>
              <a:t> των έργων ή και δραστηριοτήτων</a:t>
            </a:r>
          </a:p>
          <a:p>
            <a:pPr eaLnBrk="1" hangingPunct="1">
              <a:defRPr/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Εξαλείφονται οι διπλές </a:t>
            </a:r>
            <a:r>
              <a:rPr lang="el-GR" sz="2400" dirty="0" err="1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αδειοδοτήσεις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 με την 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κατάργηση αδειών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 και την 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ενσωμάτωση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 τους στην περιβαλλοντική </a:t>
            </a:r>
            <a:r>
              <a:rPr lang="el-GR" sz="2400" dirty="0" err="1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αδειοδότηση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 (π.χ. Έγκριση Επέμβασης σε δάσος)</a:t>
            </a:r>
          </a:p>
          <a:p>
            <a:pPr eaLnBrk="1" hangingPunct="1">
              <a:defRPr/>
            </a:pPr>
            <a:r>
              <a:rPr lang="el-GR" sz="2400" dirty="0" smtClean="0">
                <a:solidFill>
                  <a:srgbClr val="FF0000"/>
                </a:solidFill>
                <a:sym typeface="Wingdings" pitchFamily="2" charset="2"/>
              </a:rPr>
              <a:t>Εξειδικεύεται ο τρόπος αξιολόγησης των μελετών και της </a:t>
            </a:r>
            <a:r>
              <a:rPr lang="el-GR" sz="2400" dirty="0" err="1" smtClean="0">
                <a:solidFill>
                  <a:srgbClr val="FF0000"/>
                </a:solidFill>
                <a:sym typeface="Wingdings" pitchFamily="2" charset="2"/>
              </a:rPr>
              <a:t>αδειοδότησης</a:t>
            </a:r>
            <a:r>
              <a:rPr lang="el-GR" sz="2400" dirty="0" smtClean="0">
                <a:solidFill>
                  <a:srgbClr val="FF0000"/>
                </a:solidFill>
                <a:sym typeface="Wingdings" pitchFamily="2" charset="2"/>
              </a:rPr>
              <a:t> των έργων σε περιοχές του δικτύου </a:t>
            </a:r>
            <a:r>
              <a:rPr lang="el-GR" sz="2400" b="1" dirty="0" smtClean="0">
                <a:solidFill>
                  <a:srgbClr val="FF0000"/>
                </a:solidFill>
                <a:sym typeface="Wingdings" pitchFamily="2" charset="2"/>
              </a:rPr>
              <a:t>Φύση 2000</a:t>
            </a:r>
          </a:p>
          <a:p>
            <a:pPr eaLnBrk="1" hangingPunct="1">
              <a:defRPr/>
            </a:pPr>
            <a:endParaRPr lang="el-GR" sz="2400" b="1" dirty="0" smtClean="0">
              <a:solidFill>
                <a:schemeClr val="accent6">
                  <a:lumMod val="75000"/>
                </a:schemeClr>
              </a:solidFill>
              <a:sym typeface="Wingdings" pitchFamily="2" charset="2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1844675"/>
            <a:ext cx="9053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b="1" i="1" u="sng" dirty="0"/>
              <a:t>Νόμος 4014/2011 (Φ.Ε.Κ. </a:t>
            </a:r>
            <a:r>
              <a:rPr lang="el-GR" sz="2800" b="1" i="1" u="sng" dirty="0" smtClean="0"/>
              <a:t>209Α/2011</a:t>
            </a:r>
            <a:r>
              <a:rPr lang="el-GR" sz="2800" b="1" i="1" u="sng" dirty="0"/>
              <a:t>)</a:t>
            </a:r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Βασικός </a:t>
            </a:r>
            <a:r>
              <a:rPr lang="el-GR" sz="3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Νόμος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10" name="9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FA7C9C4-D4E5-4C27-B404-FEA71A918E79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478088"/>
            <a:ext cx="8458200" cy="4191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Συστήνονται στο ΥΠΕΚΑ και στις Αποκεντρωμένες Διοικήσεις 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Συμβούλια Περιβαλλοντικής </a:t>
            </a:r>
            <a:r>
              <a:rPr lang="el-GR" sz="2400" b="1" dirty="0" err="1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Αδειοδότησης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 </a:t>
            </a:r>
          </a:p>
          <a:p>
            <a:pPr eaLnBrk="1" hangingPunct="1">
              <a:defRPr/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Υλοποιείται η 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Ηλεκτρονική διαχείριση της διαδικασίας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με </a:t>
            </a:r>
          </a:p>
          <a:p>
            <a:pPr lvl="1" eaLnBrk="1" hangingPunct="1">
              <a:defRPr/>
            </a:pP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τη δημιουργία και λειτουργία του 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Ηλεκτρονικού Περιβαλλοντικού Μητρώου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(ΗΠΜ), </a:t>
            </a:r>
          </a:p>
          <a:p>
            <a:pPr lvl="1" eaLnBrk="1" hangingPunct="1">
              <a:defRPr/>
            </a:pP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την απόδοση 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Περιβαλλοντικής Ταυτότητας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(ΠΕΤ) και </a:t>
            </a:r>
          </a:p>
          <a:p>
            <a:pPr lvl="1" eaLnBrk="1" hangingPunct="1">
              <a:defRPr/>
            </a:pP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την 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Ανάρτηση των ΑΕΠΟ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σε ειδικό δικτυακό τόπο. </a:t>
            </a:r>
          </a:p>
          <a:p>
            <a:pPr eaLnBrk="1" hangingPunct="1">
              <a:defRPr/>
            </a:pPr>
            <a:endParaRPr lang="el-GR" sz="2400" b="1" dirty="0" smtClean="0">
              <a:solidFill>
                <a:schemeClr val="accent6">
                  <a:lumMod val="75000"/>
                </a:schemeClr>
              </a:solidFill>
              <a:sym typeface="Wingdings" pitchFamily="2" charset="2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0" y="1844675"/>
            <a:ext cx="9053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b="1" i="1" u="sng" dirty="0"/>
              <a:t>Νόμος 4014/2011 (Φ.Ε.Κ. </a:t>
            </a:r>
            <a:r>
              <a:rPr lang="el-GR" sz="2800" b="1" i="1" u="sng" dirty="0" smtClean="0"/>
              <a:t>209Α/2011</a:t>
            </a:r>
            <a:r>
              <a:rPr lang="el-GR" sz="2800" b="1" i="1" u="sng" dirty="0"/>
              <a:t>)</a:t>
            </a:r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Βασικός </a:t>
            </a:r>
            <a:r>
              <a:rPr lang="el-GR" sz="3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Νόμος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28600" y="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l-GR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Νομοθετικό Πλαίσιο Περιβαλλοντικής </a:t>
            </a:r>
            <a:r>
              <a:rPr lang="el-GR" b="1" i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Αδειοδότησης</a:t>
            </a:r>
            <a:endParaRPr lang="el-GR" b="1" i="1" dirty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3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  <a:noFill/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Ημερίδα: </a:t>
            </a:r>
            <a:r>
              <a:rPr lang="el-GR" b="1" i="1" dirty="0" smtClean="0">
                <a:solidFill>
                  <a:srgbClr val="7030A0"/>
                </a:solidFill>
              </a:rPr>
              <a:t>Βιώσιμη Ανάπτυξη και Καλές Πρακτικές στις </a:t>
            </a:r>
            <a:r>
              <a:rPr lang="el-GR" b="1" i="1" dirty="0" err="1" smtClean="0">
                <a:solidFill>
                  <a:srgbClr val="7030A0"/>
                </a:solidFill>
              </a:rPr>
              <a:t>Μυδοκαλλιέργειες</a:t>
            </a:r>
            <a:r>
              <a:rPr lang="el-GR" dirty="0" smtClean="0">
                <a:solidFill>
                  <a:srgbClr val="7030A0"/>
                </a:solidFill>
              </a:rPr>
              <a:t>. </a:t>
            </a:r>
            <a:r>
              <a:rPr lang="en-US" dirty="0" smtClean="0">
                <a:solidFill>
                  <a:srgbClr val="7030A0"/>
                </a:solidFill>
              </a:rPr>
              <a:t>10/09/</a:t>
            </a:r>
            <a:r>
              <a:rPr lang="el-GR" dirty="0" smtClean="0">
                <a:solidFill>
                  <a:srgbClr val="7030A0"/>
                </a:solidFill>
              </a:rPr>
              <a:t>20</a:t>
            </a:r>
            <a:r>
              <a:rPr lang="en-US" dirty="0" smtClean="0">
                <a:solidFill>
                  <a:srgbClr val="7030A0"/>
                </a:solidFill>
              </a:rPr>
              <a:t>21</a:t>
            </a:r>
            <a:endParaRPr lang="el-GR" dirty="0" smtClean="0">
              <a:solidFill>
                <a:srgbClr val="7030A0"/>
              </a:solidFill>
            </a:endParaRPr>
          </a:p>
        </p:txBody>
      </p:sp>
      <p:pic>
        <p:nvPicPr>
          <p:cNvPr id="10" name="9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2413" y="6481219"/>
            <a:ext cx="1274688" cy="3744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2653</TotalTime>
  <Words>2699</Words>
  <Application>Microsoft Office PowerPoint</Application>
  <PresentationFormat>Προβολή στην οθόνη (4:3)</PresentationFormat>
  <Paragraphs>379</Paragraphs>
  <Slides>38</Slides>
  <Notes>38</Notes>
  <HiddenSlides>0</HiddenSlides>
  <MMClips>0</MMClips>
  <ScaleCrop>false</ScaleCrop>
  <HeadingPairs>
    <vt:vector size="8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38</vt:i4>
      </vt:variant>
      <vt:variant>
        <vt:lpstr>Προσαρμοσμένες προβολές</vt:lpstr>
      </vt:variant>
      <vt:variant>
        <vt:i4>1</vt:i4>
      </vt:variant>
    </vt:vector>
  </HeadingPairs>
  <TitlesOfParts>
    <vt:vector size="41" baseType="lpstr">
      <vt:lpstr>Προεπιλεγμένη σχεδίαση</vt:lpstr>
      <vt:lpstr>Έγγραφο</vt:lpstr>
      <vt:lpstr>Διαδικασία Περιβαλλοντικής Αδειοδότησης  Μονάδων Μυδοκαλλιέργειας</vt:lpstr>
      <vt:lpstr>Κύρια σημεία της Παρουσίασης</vt:lpstr>
      <vt:lpstr>Η Εκτίμηση των Επιπτώσεων στο Περιβάλλον</vt:lpstr>
      <vt:lpstr>Η Εκτίμηση των Επιπτώσεων στο Περιβάλλον</vt:lpstr>
      <vt:lpstr>Η Εκτίμηση των Επιπτώσεων στο Περιβάλλον</vt:lpstr>
      <vt:lpstr>Η Εκτίμηση των Επιπτώσεων στο Περιβάλλον</vt:lpstr>
      <vt:lpstr>Η Εκτίμηση των Επιπτώσεων στο Περιβάλλον</vt:lpstr>
      <vt:lpstr>Βασικός Νόμος</vt:lpstr>
      <vt:lpstr>Βασικός Νόμος</vt:lpstr>
      <vt:lpstr>Βασικός Νόμος</vt:lpstr>
      <vt:lpstr>Κατάταξη των έργων και δραστηριοτήτων σε κατηγορίες και ομάδες</vt:lpstr>
      <vt:lpstr>Κατάταξη των έργων και δραστηριοτήτων σε κατηγορίες και ομάδες</vt:lpstr>
      <vt:lpstr>Κατάταξη των έργων και δραστηριοτήτων σε κατηγορίες και ομάδες</vt:lpstr>
      <vt:lpstr>Κατάταξη των έργων και δραστηριοτήτων σε κατηγορίες και ομάδες</vt:lpstr>
      <vt:lpstr>Κατάταξη των έργων και δραστηριοτήτων σε κατηγορίες και ομάδες</vt:lpstr>
      <vt:lpstr>Κατάταξη των έργων και δραστηριοτήτων σε κατηγορίες και ομάδες</vt:lpstr>
      <vt:lpstr>Διαδικασία Περιβαλλοντικής Αδειοδότησης </vt:lpstr>
      <vt:lpstr>Διαδικασία Περιβαλλοντικής Αδειοδότησης </vt:lpstr>
      <vt:lpstr>Διαδικασία Περιβαλλοντικής Αδειοδότησης </vt:lpstr>
      <vt:lpstr>Διαδικασία Περιβαλλοντικής Αδειοδότησης Κοινή διαδικασία έργων και δραστηριοτήτων κατηγορίας Α</vt:lpstr>
      <vt:lpstr>Διαδικασία Περιβαλλοντικής Αδειοδότησης Κοινή διαδικασία έργων και δραστηριοτήτων κατηγορίας Α</vt:lpstr>
      <vt:lpstr>Διαδικασία Περιβαλλοντικής Αδειοδότησης Κοινή διαδικασία έργων και δραστηριοτήτων κατηγορίας Α</vt:lpstr>
      <vt:lpstr>Διαδικασία Περιβαλλοντικής Αδειοδότησης Κοινή διαδικασία έργων και δραστηριοτήτων κατηγορίας Α</vt:lpstr>
      <vt:lpstr>Διαδικασία Περιβαλλοντικής Αδειοδότησης Κοινή διαδικασία έργων και δραστηριοτήτων κατηγορίας Α</vt:lpstr>
      <vt:lpstr>Διαδικασία Περιβαλλοντικής Αδειοδότησης Κοινή διαδικασία έργων και δραστηριοτήτων κατηγορίας Α</vt:lpstr>
      <vt:lpstr>Διαδικασία Περιβαλλοντικής Αδειοδότησης Κοινή διαδικασία έργων και δραστηριοτήτων κατηγορίας Α</vt:lpstr>
      <vt:lpstr>Διαδικασία Περιβαλλοντικής Αδειοδότησης Κοινή διαδικασία έργων και δραστηριοτήτων κατηγορίας Α</vt:lpstr>
      <vt:lpstr>Διαδικασία Περιβαλλοντικής Αδειοδότησης Συναρμόδιοι Φορείς και Υπηρεσίες</vt:lpstr>
      <vt:lpstr>Διαδικασία Περιβαλλοντικής Αδειοδότησης Συναρμόδιοι Φορείς και Υπηρεσίες</vt:lpstr>
      <vt:lpstr>Ηλεκτρονική διαχείριση της  Περιβαλλοντικής Αδειοδότησης</vt:lpstr>
      <vt:lpstr>Ηλεκτρονική διαχείριση της  Περιβαλλοντικής Αδειοδότησης</vt:lpstr>
      <vt:lpstr>Διαδικασία Περιβαλλοντικής Αδειοδότησης Γνωμοδοτούντες φορείς για Μονάδες Μυδοκαλλιεργειών</vt:lpstr>
      <vt:lpstr>Διαδικασία Περιβαλλοντικής Αδειοδότησης Γνωμοδοτούντες φορείς για Μονάδες Μυδοκαλλιεργειών</vt:lpstr>
      <vt:lpstr>Διαδικασία Περιβαλλοντικής Αδειοδότησης Έργα στερούμενα περιβαλλοντικών όρων (άρθρο 9 του Ν. 4014/11)</vt:lpstr>
      <vt:lpstr>Διαδικασία Περιβαλλοντικής Αδειοδότησης Λόγοι εισαγωγής θεμάτων στο ΠΕΣΠΑ</vt:lpstr>
      <vt:lpstr>Διαδικασία Περιβαλλοντικής Αδειοδότησης Ολοκλήρωση της διαδικασίας</vt:lpstr>
      <vt:lpstr>Παρουσιάστηκαν</vt:lpstr>
      <vt:lpstr>Διαφάνεια 38</vt:lpstr>
      <vt:lpstr>Προσαρμοσμένη προβολή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Stavros Karathanasis</dc:creator>
  <cp:lastModifiedBy>stkarath</cp:lastModifiedBy>
  <cp:revision>312</cp:revision>
  <dcterms:created xsi:type="dcterms:W3CDTF">1601-01-01T00:00:00Z</dcterms:created>
  <dcterms:modified xsi:type="dcterms:W3CDTF">2021-09-09T08:05:53Z</dcterms:modified>
</cp:coreProperties>
</file>